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3728" r:id="rId6"/>
    <p:sldId id="3729" r:id="rId7"/>
    <p:sldId id="3730" r:id="rId8"/>
    <p:sldId id="3731" r:id="rId9"/>
    <p:sldId id="3732" r:id="rId10"/>
    <p:sldId id="3733" r:id="rId11"/>
    <p:sldId id="3737" r:id="rId12"/>
    <p:sldId id="3736" r:id="rId13"/>
    <p:sldId id="3734" r:id="rId14"/>
    <p:sldId id="3735" r:id="rId15"/>
    <p:sldId id="3738" r:id="rId16"/>
    <p:sldId id="3740" r:id="rId17"/>
    <p:sldId id="3739" r:id="rId18"/>
    <p:sldId id="3741" r:id="rId19"/>
    <p:sldId id="3742" r:id="rId20"/>
    <p:sldId id="3743" r:id="rId21"/>
    <p:sldId id="3744" r:id="rId22"/>
    <p:sldId id="3745" r:id="rId23"/>
    <p:sldId id="3746" r:id="rId24"/>
    <p:sldId id="3747" r:id="rId25"/>
    <p:sldId id="3748" r:id="rId26"/>
    <p:sldId id="3749" r:id="rId27"/>
    <p:sldId id="3750" r:id="rId28"/>
    <p:sldId id="3751" r:id="rId29"/>
    <p:sldId id="3752" r:id="rId30"/>
    <p:sldId id="3753" r:id="rId31"/>
    <p:sldId id="3754" r:id="rId32"/>
    <p:sldId id="3756" r:id="rId33"/>
    <p:sldId id="3755" r:id="rId34"/>
    <p:sldId id="372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216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  <a:lvl2pPr>
              <a:defRPr sz="3200">
                <a:solidFill>
                  <a:schemeClr val="accent5"/>
                </a:solidFill>
              </a:defRPr>
            </a:lvl2pPr>
            <a:lvl3pPr>
              <a:defRPr sz="28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tlsg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gresq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426-9F1E-466F-9DD6-4BE6D460D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94" y="926592"/>
            <a:ext cx="8668306" cy="27432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JTLS-GO 6.3</a:t>
            </a:r>
            <a:br>
              <a:rPr lang="en-US" dirty="0"/>
            </a:br>
            <a:r>
              <a:rPr lang="en-US" dirty="0"/>
              <a:t>Current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F5D64-7892-4959-0817-7F6D5ADCE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Ellen F Roland</a:t>
            </a:r>
          </a:p>
          <a:p>
            <a:pPr algn="ctr"/>
            <a:r>
              <a:rPr lang="en-US" dirty="0"/>
              <a:t>JTLS-GO Director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71301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Hypersonic Weapon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Modeled Capabilities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Ballistic Missiles</a:t>
            </a:r>
          </a:p>
          <a:p>
            <a:pPr lvl="2"/>
            <a:r>
              <a:rPr lang="en-US" dirty="0"/>
              <a:t>Cannot Be Intercepted By Aircraft</a:t>
            </a:r>
          </a:p>
          <a:p>
            <a:pPr lvl="2"/>
            <a:r>
              <a:rPr lang="en-US" dirty="0"/>
              <a:t>Can Be Fired On By Aircraft And Air Defense</a:t>
            </a:r>
          </a:p>
          <a:p>
            <a:pPr lvl="3"/>
            <a:r>
              <a:rPr lang="en-US" dirty="0"/>
              <a:t>Remember Capability Is Data. - Keep Model Unclassified</a:t>
            </a:r>
          </a:p>
          <a:p>
            <a:pPr lvl="1"/>
            <a:r>
              <a:rPr lang="en-US" dirty="0"/>
              <a:t>C4I</a:t>
            </a:r>
          </a:p>
          <a:p>
            <a:pPr lvl="2"/>
            <a:r>
              <a:rPr lang="en-US" dirty="0"/>
              <a:t>OTH-Gold – Indicates Space Object</a:t>
            </a:r>
          </a:p>
          <a:p>
            <a:pPr lvl="2"/>
            <a:r>
              <a:rPr lang="en-US" dirty="0"/>
              <a:t>Link-16 – Tracks Use J 3.6 Message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Russia, China, the U.S.: Who Will Win the Hypersonic Arms Race? - IEEE  Spectrum">
            <a:extLst>
              <a:ext uri="{FF2B5EF4-FFF2-40B4-BE49-F238E27FC236}">
                <a16:creationId xmlns:a16="http://schemas.microsoft.com/office/drawing/2014/main" id="{5D43110B-BEEC-82A9-CE33-1FA6354B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76" y="4451684"/>
            <a:ext cx="3576764" cy="1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4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Hypersonic Weapon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Modeled Capabilities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Boost Glide Missiles</a:t>
            </a:r>
          </a:p>
          <a:p>
            <a:pPr lvl="2"/>
            <a:r>
              <a:rPr lang="en-US" dirty="0"/>
              <a:t>Cannot Be Intercepted By Aircraft</a:t>
            </a:r>
          </a:p>
          <a:p>
            <a:pPr lvl="2"/>
            <a:r>
              <a:rPr lang="en-US" dirty="0"/>
              <a:t>Can Be Fired On By Aircraft And Air Defense</a:t>
            </a:r>
          </a:p>
          <a:p>
            <a:pPr lvl="3"/>
            <a:r>
              <a:rPr lang="en-US" dirty="0"/>
              <a:t>Remember Capability Is Data. - Keep Model Unclassified</a:t>
            </a:r>
          </a:p>
          <a:p>
            <a:pPr lvl="1"/>
            <a:r>
              <a:rPr lang="en-US" dirty="0"/>
              <a:t>C4I</a:t>
            </a:r>
          </a:p>
          <a:p>
            <a:pPr lvl="2"/>
            <a:r>
              <a:rPr lang="en-US" dirty="0"/>
              <a:t>OTH-Gold – Indicates Space Object</a:t>
            </a:r>
          </a:p>
          <a:p>
            <a:pPr lvl="2"/>
            <a:r>
              <a:rPr lang="en-US" dirty="0"/>
              <a:t>Link-16 – Tracks Use J 3.6 Message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Hypersonic Threats | Joint Air Power Competence Centre">
            <a:extLst>
              <a:ext uri="{FF2B5EF4-FFF2-40B4-BE49-F238E27FC236}">
                <a16:creationId xmlns:a16="http://schemas.microsoft.com/office/drawing/2014/main" id="{6946C1C1-32B2-E2FA-B9D5-6C5C5A47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06" y="4080241"/>
            <a:ext cx="2710794" cy="21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1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4E41-F878-8000-DAEF-F911593C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Satellite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03C0-1297-4BE3-7750-692927D4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Represent Satellite Altitude</a:t>
            </a:r>
          </a:p>
          <a:p>
            <a:pPr lvl="1"/>
            <a:r>
              <a:rPr lang="en-US" dirty="0"/>
              <a:t>Currently All Satellites Assumed To Be At 100,000 Feet</a:t>
            </a:r>
          </a:p>
          <a:p>
            <a:pPr lvl="1"/>
            <a:r>
              <a:rPr lang="en-US" dirty="0"/>
              <a:t>New Capability</a:t>
            </a:r>
          </a:p>
          <a:p>
            <a:pPr lvl="2"/>
            <a:r>
              <a:rPr lang="en-US" dirty="0"/>
              <a:t>Satellite Altitude Represented</a:t>
            </a:r>
          </a:p>
          <a:p>
            <a:pPr lvl="2"/>
            <a:r>
              <a:rPr lang="en-US" dirty="0"/>
              <a:t>JSAT Program Computes This Based On Two-Line Entry Data</a:t>
            </a:r>
          </a:p>
          <a:p>
            <a:pPr lvl="1"/>
            <a:r>
              <a:rPr lang="en-US" dirty="0"/>
              <a:t>Added To Repository New Altitude Zones</a:t>
            </a:r>
          </a:p>
          <a:p>
            <a:pPr lvl="2"/>
            <a:r>
              <a:rPr lang="en-US" dirty="0"/>
              <a:t>Lower Earth Orbit</a:t>
            </a:r>
          </a:p>
          <a:p>
            <a:pPr lvl="2"/>
            <a:r>
              <a:rPr lang="en-US" dirty="0"/>
              <a:t>Mid Earth Orbit</a:t>
            </a:r>
          </a:p>
          <a:p>
            <a:pPr lvl="2"/>
            <a:r>
              <a:rPr lang="en-US" dirty="0"/>
              <a:t>Geosynchronous Orbit</a:t>
            </a:r>
          </a:p>
          <a:p>
            <a:pPr lvl="2"/>
            <a:r>
              <a:rPr lang="en-US" dirty="0"/>
              <a:t>High Earth Orbit</a:t>
            </a:r>
          </a:p>
          <a:p>
            <a:pPr lvl="1"/>
            <a:r>
              <a:rPr lang="en-US" dirty="0"/>
              <a:t>Implies Data Exists For Air Defense Site Ability To Interdict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BB9A2-B646-651F-E3E7-ECAA999D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4E41-F878-8000-DAEF-F911593C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Satellite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03C0-1297-4BE3-7750-692927D4A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1634537" cy="4748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Represent Types Of Satellites</a:t>
            </a:r>
          </a:p>
          <a:p>
            <a:pPr lvl="1"/>
            <a:r>
              <a:rPr lang="en-US" dirty="0"/>
              <a:t>Size Has Relationship To Ability To Interdict.</a:t>
            </a:r>
          </a:p>
          <a:p>
            <a:pPr lvl="2"/>
            <a:r>
              <a:rPr lang="en-US" dirty="0"/>
              <a:t>By Air Defense Sites</a:t>
            </a:r>
          </a:p>
          <a:p>
            <a:pPr lvl="2"/>
            <a:r>
              <a:rPr lang="en-US" dirty="0"/>
              <a:t>By Aircraft</a:t>
            </a:r>
          </a:p>
          <a:p>
            <a:pPr lvl="1"/>
            <a:r>
              <a:rPr lang="en-US" dirty="0"/>
              <a:t>Each Satellite Has An Assigned Aircraft Target Class</a:t>
            </a:r>
          </a:p>
          <a:p>
            <a:pPr lvl="2"/>
            <a:r>
              <a:rPr lang="en-US" dirty="0"/>
              <a:t>Allows Entry Of PH/PK Data For Interdiction Algorithms</a:t>
            </a:r>
          </a:p>
          <a:p>
            <a:pPr lvl="1"/>
            <a:r>
              <a:rPr lang="en-US" dirty="0"/>
              <a:t>New Aircraft Target Class Attribute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Radius Of Debris Field</a:t>
            </a:r>
          </a:p>
          <a:p>
            <a:pPr lvl="3"/>
            <a:r>
              <a:rPr lang="en-US" dirty="0"/>
              <a:t>Used Only For Killed Satellites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Catastrophic Kill Time Used </a:t>
            </a:r>
            <a:r>
              <a:rPr lang="en-US" dirty="0"/>
              <a:t>To Determine When To Delete Debris Field</a:t>
            </a:r>
          </a:p>
          <a:p>
            <a:pPr lvl="1"/>
            <a:r>
              <a:rPr lang="en-US" dirty="0"/>
              <a:t>When Any Satellite Enters Debris Field</a:t>
            </a:r>
          </a:p>
          <a:p>
            <a:pPr lvl="2"/>
            <a:r>
              <a:rPr lang="en-US" dirty="0"/>
              <a:t>Not Damaged</a:t>
            </a:r>
          </a:p>
          <a:p>
            <a:pPr lvl="2"/>
            <a:r>
              <a:rPr lang="en-US" dirty="0"/>
              <a:t>Sensor Collection Inactive</a:t>
            </a:r>
          </a:p>
          <a:p>
            <a:pPr lvl="2"/>
            <a:endParaRPr lang="en-US" dirty="0">
              <a:solidFill>
                <a:srgbClr val="00B050"/>
              </a:solidFill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BB9A2-B646-651F-E3E7-ECAA999D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4E41-F878-8000-DAEF-F911593C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Satellite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03C0-1297-4BE3-7750-692927D4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Representation Of Space To Surface Kinetics</a:t>
            </a:r>
          </a:p>
          <a:p>
            <a:pPr lvl="1"/>
            <a:r>
              <a:rPr lang="en-US" dirty="0"/>
              <a:t>Put Weapons On A Satellite – They Work</a:t>
            </a:r>
          </a:p>
          <a:p>
            <a:pPr lvl="2"/>
            <a:r>
              <a:rPr lang="en-US" dirty="0"/>
              <a:t>You Put a 20MM Gun On The Satellite – It Works</a:t>
            </a:r>
          </a:p>
          <a:p>
            <a:pPr lvl="1"/>
            <a:r>
              <a:rPr lang="en-US" dirty="0"/>
              <a:t>Provide A Satellite Task To Fire Weapon</a:t>
            </a:r>
          </a:p>
          <a:p>
            <a:pPr lvl="2"/>
            <a:r>
              <a:rPr lang="en-US" dirty="0"/>
              <a:t>When With Range Of Target / Unit – Weapon Fires.</a:t>
            </a:r>
          </a:p>
          <a:p>
            <a:pPr lvl="2"/>
            <a:r>
              <a:rPr lang="en-US" dirty="0"/>
              <a:t>No Rules Of Engagement (ROE) Needed </a:t>
            </a:r>
          </a:p>
          <a:p>
            <a:pPr lvl="3"/>
            <a:r>
              <a:rPr lang="en-US" dirty="0"/>
              <a:t>User Provides The Task</a:t>
            </a:r>
          </a:p>
          <a:p>
            <a:pPr lvl="3"/>
            <a:r>
              <a:rPr lang="en-US" dirty="0"/>
              <a:t>The Weapon Is In Range</a:t>
            </a:r>
          </a:p>
          <a:p>
            <a:pPr lvl="3"/>
            <a:r>
              <a:rPr lang="en-US" dirty="0"/>
              <a:t>The Weapon Is Fired</a:t>
            </a:r>
          </a:p>
          <a:p>
            <a:pPr lvl="3"/>
            <a:r>
              <a:rPr lang="en-US" dirty="0"/>
              <a:t>No Automatic Firing Because There Is No ROE</a:t>
            </a:r>
          </a:p>
          <a:p>
            <a:pPr lvl="4"/>
            <a:r>
              <a:rPr lang="en-US" dirty="0"/>
              <a:t>No Space To Air Firing Allowed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BB9A2-B646-651F-E3E7-ECAA999D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D6C6-FAAE-FBCD-369E-B07C8B47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14C7-A376-1F25-51FB-392C822C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Create A Web-Based Exercise Log</a:t>
            </a:r>
          </a:p>
          <a:p>
            <a:pPr lvl="1"/>
            <a:r>
              <a:rPr lang="en-US" dirty="0"/>
              <a:t>Technical Control Can Inform Users Of Issues</a:t>
            </a:r>
          </a:p>
          <a:p>
            <a:pPr lvl="1"/>
            <a:r>
              <a:rPr lang="en-US" dirty="0"/>
              <a:t>Users Can Ask Questions</a:t>
            </a:r>
          </a:p>
          <a:p>
            <a:pPr lvl="1"/>
            <a:r>
              <a:rPr lang="en-US" dirty="0"/>
              <a:t>Helps With Turn Over Task</a:t>
            </a:r>
          </a:p>
          <a:p>
            <a:pPr lvl="2"/>
            <a:r>
              <a:rPr lang="en-US" dirty="0"/>
              <a:t>Read What Happened During Off Shift</a:t>
            </a:r>
          </a:p>
          <a:p>
            <a:pPr lvl="1"/>
            <a:r>
              <a:rPr lang="en-US" dirty="0"/>
              <a:t>Automatic Exercise Log Entries</a:t>
            </a:r>
          </a:p>
          <a:p>
            <a:pPr lvl="2"/>
            <a:r>
              <a:rPr lang="en-US" dirty="0"/>
              <a:t>Order Panel – Click “Log” Button – Creates Log Entry</a:t>
            </a:r>
          </a:p>
          <a:p>
            <a:pPr lvl="3"/>
            <a:r>
              <a:rPr lang="en-US" dirty="0"/>
              <a:t>Use Case: Remember To Make This Data Change In Database Post Exercise</a:t>
            </a:r>
          </a:p>
          <a:p>
            <a:pPr lvl="2"/>
            <a:r>
              <a:rPr lang="en-US" dirty="0"/>
              <a:t>Air Tasking Order - Translator (ATO-T) – Click Problem Missions</a:t>
            </a:r>
          </a:p>
          <a:p>
            <a:pPr lvl="3"/>
            <a:r>
              <a:rPr lang="en-US" dirty="0"/>
              <a:t>Use Case: Leave Message For Day Shift To Look At Selected Missions Because the ATO-T Has A Problem With The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CFFEF-F221-B976-4DE3-1785598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1487-DE69-320F-3C7E-4C7BC8A2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 Data From JTDS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CF2B-C665-CE92-EF5F-4DAF250DC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827042" cy="47482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JS/J7 Joint Tactical Data System</a:t>
            </a:r>
          </a:p>
          <a:p>
            <a:pPr lvl="1"/>
            <a:r>
              <a:rPr lang="en-US" dirty="0"/>
              <a:t>Use Order of Battle XML File </a:t>
            </a:r>
          </a:p>
          <a:p>
            <a:pPr lvl="2"/>
            <a:r>
              <a:rPr lang="en-US" dirty="0"/>
              <a:t>Read The Data</a:t>
            </a:r>
          </a:p>
          <a:p>
            <a:pPr lvl="2"/>
            <a:r>
              <a:rPr lang="en-US" dirty="0"/>
              <a:t>Convert It To JTLS-GO Scenario</a:t>
            </a:r>
          </a:p>
          <a:p>
            <a:pPr lvl="2"/>
            <a:r>
              <a:rPr lang="en-US" dirty="0"/>
              <a:t>Limited Testing</a:t>
            </a:r>
          </a:p>
          <a:p>
            <a:pPr lvl="2"/>
            <a:r>
              <a:rPr lang="en-US" dirty="0"/>
              <a:t>Plans To Expand Usefulness As Capability Is Demonstrated.</a:t>
            </a:r>
          </a:p>
          <a:p>
            <a:pPr lvl="1"/>
            <a:r>
              <a:rPr lang="en-US" dirty="0"/>
              <a:t>Personal Opinion</a:t>
            </a:r>
          </a:p>
          <a:p>
            <a:pPr lvl="2"/>
            <a:r>
              <a:rPr lang="en-US" dirty="0"/>
              <a:t>JLVC Improvement Program Is Important To JS/J7</a:t>
            </a:r>
          </a:p>
          <a:p>
            <a:pPr lvl="2"/>
            <a:r>
              <a:rPr lang="en-US" dirty="0"/>
              <a:t>JTLS-GO Could Leverage Ability To</a:t>
            </a:r>
          </a:p>
          <a:p>
            <a:pPr lvl="3"/>
            <a:r>
              <a:rPr lang="en-US" dirty="0"/>
              <a:t>Obtain Live Data</a:t>
            </a:r>
          </a:p>
          <a:p>
            <a:pPr lvl="3"/>
            <a:r>
              <a:rPr lang="en-US" dirty="0"/>
              <a:t>Link With Several Real-World C4I Systems Such As </a:t>
            </a:r>
            <a:r>
              <a:rPr lang="en-US" b="1" i="0" u="none" strike="noStrike" baseline="0" dirty="0">
                <a:solidFill>
                  <a:srgbClr val="00B050"/>
                </a:solidFill>
              </a:rPr>
              <a:t>Advanced Field Artillery Tactical Data System (AFATDS)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Not Convinced Using JTDS To Building Scenario Data Will Come To Fruition</a:t>
            </a:r>
          </a:p>
          <a:p>
            <a:pPr lvl="3"/>
            <a:endParaRPr lang="en-US" b="1" i="0" u="none" strike="noStrike" baseline="0" dirty="0">
              <a:solidFill>
                <a:srgbClr val="00B050"/>
              </a:solidFill>
            </a:endParaRPr>
          </a:p>
          <a:p>
            <a:pPr lvl="2"/>
            <a:endParaRPr lang="en-US" b="1" i="0" u="none" strike="noStrike" baseline="0" dirty="0">
              <a:solidFill>
                <a:srgbClr val="00B050"/>
              </a:solidFill>
            </a:endParaRP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FAC-965C-137E-32B5-B9EBA0B5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3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5595-50E6-2EBC-7254-7E96A77A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Represent Dual Air Search / Surface Search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B5130-1019-1A45-1E0D-66C3B6A1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Currently</a:t>
            </a:r>
          </a:p>
          <a:p>
            <a:pPr lvl="1"/>
            <a:r>
              <a:rPr lang="en-US" dirty="0"/>
              <a:t>Capability Is Represented As Two Sensors</a:t>
            </a:r>
          </a:p>
          <a:p>
            <a:pPr lvl="1"/>
            <a:r>
              <a:rPr lang="en-US" dirty="0"/>
              <a:t>One Is Destroyed – Other Capability Remains</a:t>
            </a:r>
          </a:p>
          <a:p>
            <a:pPr lvl="2"/>
            <a:r>
              <a:rPr lang="en-US" dirty="0"/>
              <a:t>Takes Controller Action To Solve This Problem</a:t>
            </a:r>
          </a:p>
          <a:p>
            <a:pPr lvl="1"/>
            <a:r>
              <a:rPr lang="en-US" dirty="0"/>
              <a:t>More Memory / Time When</a:t>
            </a:r>
          </a:p>
          <a:p>
            <a:pPr lvl="2"/>
            <a:r>
              <a:rPr lang="en-US" dirty="0"/>
              <a:t>Putting Down Grid Tags For Two Sensor</a:t>
            </a:r>
          </a:p>
          <a:p>
            <a:r>
              <a:rPr lang="en-US" dirty="0"/>
              <a:t>Improvement</a:t>
            </a:r>
          </a:p>
          <a:p>
            <a:pPr lvl="1"/>
            <a:r>
              <a:rPr lang="en-US" dirty="0"/>
              <a:t>New Data </a:t>
            </a:r>
            <a:r>
              <a:rPr lang="en-US" b="1" dirty="0">
                <a:solidFill>
                  <a:srgbClr val="00B050"/>
                </a:solidFill>
              </a:rPr>
              <a:t>ST Capability Mask</a:t>
            </a:r>
          </a:p>
          <a:p>
            <a:pPr lvl="1"/>
            <a:r>
              <a:rPr lang="en-US" dirty="0"/>
              <a:t>One Sensor Multiple Capabilities</a:t>
            </a:r>
          </a:p>
          <a:p>
            <a:pPr lvl="2"/>
            <a:r>
              <a:rPr lang="en-US" dirty="0"/>
              <a:t>When Destroyed All Capabilities Do Not Function</a:t>
            </a:r>
          </a:p>
          <a:p>
            <a:pPr lvl="2"/>
            <a:r>
              <a:rPr lang="en-US" dirty="0"/>
              <a:t>When Repaired All Capabilities Function</a:t>
            </a:r>
          </a:p>
          <a:p>
            <a:pPr lvl="2"/>
            <a:r>
              <a:rPr lang="en-US" dirty="0"/>
              <a:t>Saves Memory and Time Required To Manage Grid Tags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7C214-1E06-F0B3-C0F7-724B4B6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74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7D3D-2DF9-09CC-DD64-6D172896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 Controller Set Load Assignment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8DE7-AF1C-2B6B-6BAB-C85FEF0D4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Capability</a:t>
            </a:r>
          </a:p>
          <a:p>
            <a:pPr lvl="1"/>
            <a:r>
              <a:rPr lang="en-US" dirty="0"/>
              <a:t>Controller Can Only Change One Cell Of Assignment Array Per Order</a:t>
            </a:r>
          </a:p>
          <a:p>
            <a:r>
              <a:rPr lang="en-US" dirty="0"/>
              <a:t>New Capability</a:t>
            </a:r>
          </a:p>
          <a:p>
            <a:pPr lvl="1"/>
            <a:r>
              <a:rPr lang="en-US" dirty="0"/>
              <a:t>Allow Ability To Change Multiple Cells Per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759AA-0B84-71A4-16A5-B528C030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7B1B-E6E5-E8C3-D39F-91BD6A59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 Formation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D996-997D-9C1C-E7AF-59E44E52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1734800" cy="4748213"/>
          </a:xfrm>
        </p:spPr>
        <p:txBody>
          <a:bodyPr>
            <a:normAutofit/>
          </a:bodyPr>
          <a:lstStyle/>
          <a:p>
            <a:r>
              <a:rPr lang="en-US" dirty="0"/>
              <a:t>Current Capability</a:t>
            </a:r>
          </a:p>
          <a:p>
            <a:pPr lvl="1"/>
            <a:r>
              <a:rPr lang="en-US" dirty="0"/>
              <a:t>If A Ship Is Given An Individual Task</a:t>
            </a:r>
          </a:p>
          <a:p>
            <a:pPr lvl="2"/>
            <a:r>
              <a:rPr lang="en-US" dirty="0"/>
              <a:t>It Leaves The Formation If It Is Not Needed</a:t>
            </a:r>
          </a:p>
          <a:p>
            <a:pPr lvl="1"/>
            <a:r>
              <a:rPr lang="en-US" dirty="0"/>
              <a:t>Users Don’t Understand This</a:t>
            </a:r>
          </a:p>
          <a:p>
            <a:pPr lvl="2"/>
            <a:r>
              <a:rPr lang="en-US" dirty="0"/>
              <a:t>Formations Unexpectedly Leave Ships </a:t>
            </a:r>
            <a:r>
              <a:rPr lang="en-US" dirty="0" err="1"/>
              <a:t>Behone</a:t>
            </a:r>
            <a:endParaRPr lang="en-US" dirty="0"/>
          </a:p>
          <a:p>
            <a:r>
              <a:rPr lang="en-US" dirty="0"/>
              <a:t>New Capability</a:t>
            </a:r>
          </a:p>
          <a:p>
            <a:pPr lvl="1"/>
            <a:r>
              <a:rPr lang="en-US" dirty="0"/>
              <a:t>New Task – Leave Formation</a:t>
            </a:r>
          </a:p>
          <a:p>
            <a:pPr lvl="1"/>
            <a:r>
              <a:rPr lang="en-US" dirty="0"/>
              <a:t>Ship Does Not Accept Individual Ship Task If In A 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61EED-C94B-D0A5-9B33-D3F95985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7116-C293-8156-8259-3B4F73C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6.3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89C6-3C22-DB3F-DC13-F4BFF3B9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Non-Traditional Test Schedule</a:t>
            </a:r>
          </a:p>
          <a:p>
            <a:r>
              <a:rPr lang="en-US" dirty="0"/>
              <a:t>Week 29 April</a:t>
            </a:r>
          </a:p>
          <a:p>
            <a:pPr lvl="1"/>
            <a:r>
              <a:rPr lang="en-US" dirty="0"/>
              <a:t>Training Test Session</a:t>
            </a:r>
          </a:p>
          <a:p>
            <a:r>
              <a:rPr lang="en-US" dirty="0"/>
              <a:t>Week 13 May</a:t>
            </a:r>
          </a:p>
          <a:p>
            <a:pPr lvl="1"/>
            <a:r>
              <a:rPr lang="en-US" dirty="0"/>
              <a:t>JS/J7 Beta Test / Demonstration</a:t>
            </a:r>
          </a:p>
          <a:p>
            <a:pPr lvl="1"/>
            <a:r>
              <a:rPr lang="en-US" dirty="0"/>
              <a:t>Beta Version Loaded On JTLS-GO International Test Site</a:t>
            </a:r>
          </a:p>
          <a:p>
            <a:pPr lvl="2"/>
            <a:r>
              <a:rPr lang="en-US" dirty="0">
                <a:hlinkClick r:id="rId2"/>
              </a:rPr>
              <a:t>www.jtlsgo.com</a:t>
            </a:r>
            <a:endParaRPr lang="en-US" dirty="0"/>
          </a:p>
          <a:p>
            <a:pPr lvl="2"/>
            <a:r>
              <a:rPr lang="en-US" dirty="0"/>
              <a:t>JTLS-GO 6.2 Virtual Training Scheduled For 8 to 10 May</a:t>
            </a:r>
          </a:p>
          <a:p>
            <a:pPr lvl="2"/>
            <a:r>
              <a:rPr lang="en-US" dirty="0"/>
              <a:t>When That Is Finished, Move In JTLS-GO 6.3</a:t>
            </a:r>
          </a:p>
          <a:p>
            <a:r>
              <a:rPr lang="en-US" dirty="0"/>
              <a:t>6 June To 19 June</a:t>
            </a:r>
          </a:p>
          <a:p>
            <a:pPr lvl="1"/>
            <a:r>
              <a:rPr lang="en-US" dirty="0"/>
              <a:t>NATO Full Test Session At CWIX</a:t>
            </a:r>
          </a:p>
          <a:p>
            <a:r>
              <a:rPr lang="en-US" dirty="0"/>
              <a:t>Official Release 29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B298-2439-26DF-D20A-37C9E0D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4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B89F-30A7-92ED-B418-DF159C64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Event Handling In 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EE71-25EA-8CCD-FA63-79B05244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Improves Reliability Of Els</a:t>
            </a:r>
          </a:p>
          <a:p>
            <a:r>
              <a:rPr lang="en-US" dirty="0"/>
              <a:t>Talk With Donna If Interested In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B7891-E805-D681-5244-8A533AD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9D65-9356-9B11-7729-529B263C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 Structure of DDS And AAR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9CB0-656E-DBDF-DFA1-EB2FE030B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New Table Presentation Libraries</a:t>
            </a:r>
          </a:p>
          <a:p>
            <a:pPr lvl="1"/>
            <a:r>
              <a:rPr lang="en-US" dirty="0"/>
              <a:t>Improving Report-by-Report</a:t>
            </a:r>
          </a:p>
          <a:p>
            <a:pPr lvl="1"/>
            <a:r>
              <a:rPr lang="en-US" dirty="0"/>
              <a:t>All Reports May Not Be Done, For Initial Release</a:t>
            </a:r>
          </a:p>
          <a:p>
            <a:pPr lvl="2"/>
            <a:r>
              <a:rPr lang="en-US" dirty="0"/>
              <a:t>Will Be Completed and Included in Debug / Maintenance Releases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992C1-19F4-F4B7-1277-27D051C1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3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0987-69F7-186B-D3B6-03A6DAA6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Expected Fuel Exhaustion On IMT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E2F9-98C7-ECB7-61BC-CDD68629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Computes the Time</a:t>
            </a:r>
          </a:p>
          <a:p>
            <a:r>
              <a:rPr lang="en-US" dirty="0"/>
              <a:t>New Data Column Added To Air Mission IMT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2E807-50C0-5F72-5D8A-1165C74F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2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AD4B-FED0-0034-03C5-C470A7D2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Situation Report For Multiple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01DAD-522B-E592-C4E2-99251BBE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 From An Exercise Last Year</a:t>
            </a:r>
          </a:p>
          <a:p>
            <a:r>
              <a:rPr lang="en-US" dirty="0"/>
              <a:t>It Was A Good ECP For A New Programmers</a:t>
            </a:r>
          </a:p>
          <a:p>
            <a:pPr lvl="1"/>
            <a:r>
              <a:rPr lang="en-US" dirty="0"/>
              <a:t>Implemented As Training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BF787-8C74-A40E-7DDC-98CB2058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91BB-C79C-9572-5877-A5356367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Rollup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DB744-EAD9-8F56-0F20-741000F2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 Situation Rollup Report </a:t>
            </a:r>
          </a:p>
          <a:p>
            <a:pPr lvl="1"/>
            <a:r>
              <a:rPr lang="en-US" dirty="0" err="1"/>
              <a:t>Reprot</a:t>
            </a:r>
            <a:r>
              <a:rPr lang="en-US" dirty="0"/>
              <a:t> Includes A Percent Capable For Unit And Subordinates.</a:t>
            </a:r>
          </a:p>
          <a:p>
            <a:pPr lvl="1"/>
            <a:r>
              <a:rPr lang="en-US" dirty="0"/>
              <a:t>Design Explains Algorithm In Detail</a:t>
            </a:r>
          </a:p>
          <a:p>
            <a:pPr lvl="1"/>
            <a:r>
              <a:rPr lang="en-US" dirty="0"/>
              <a:t>Use Case: Provide Capability Of A Brigade</a:t>
            </a:r>
          </a:p>
          <a:p>
            <a:pPr lvl="2"/>
            <a:r>
              <a:rPr lang="en-US" dirty="0"/>
              <a:t>Considers the Combat Systems Owned By </a:t>
            </a:r>
          </a:p>
          <a:p>
            <a:pPr lvl="3"/>
            <a:r>
              <a:rPr lang="en-US" dirty="0"/>
              <a:t>Brigade HQ</a:t>
            </a:r>
          </a:p>
          <a:p>
            <a:pPr lvl="3"/>
            <a:r>
              <a:rPr lang="en-US" dirty="0"/>
              <a:t>Battalions</a:t>
            </a:r>
          </a:p>
          <a:p>
            <a:pPr lvl="3"/>
            <a:r>
              <a:rPr lang="en-US" dirty="0"/>
              <a:t>Companies If Represented</a:t>
            </a:r>
          </a:p>
          <a:p>
            <a:pPr lvl="3"/>
            <a:r>
              <a:rPr lang="en-US" dirty="0"/>
              <a:t>Support Units Attached To Brigade HQ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AEF2-C6FD-74E1-CBD8-B2B763A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4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AC61-093F-1D9C-7F21-C3E482B5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Maintenance / Repair Data In AAR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45FC3-655D-D904-7BAB-61B87821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Data Has Been Defined</a:t>
            </a:r>
          </a:p>
          <a:p>
            <a:pPr lvl="1"/>
            <a:r>
              <a:rPr lang="en-US" dirty="0"/>
              <a:t>Tracked For Combat Systems (Including Aircraft) And Targets</a:t>
            </a:r>
          </a:p>
          <a:p>
            <a:pPr lvl="2"/>
            <a:r>
              <a:rPr lang="en-US" dirty="0"/>
              <a:t>Maintenance</a:t>
            </a:r>
          </a:p>
          <a:p>
            <a:pPr lvl="3"/>
            <a:r>
              <a:rPr lang="en-US" dirty="0"/>
              <a:t>Time When Entering Maintenance</a:t>
            </a:r>
          </a:p>
          <a:p>
            <a:pPr lvl="3"/>
            <a:r>
              <a:rPr lang="en-US" dirty="0"/>
              <a:t>Reason For Entering Maintenance</a:t>
            </a:r>
          </a:p>
          <a:p>
            <a:pPr lvl="2"/>
            <a:r>
              <a:rPr lang="en-US" dirty="0"/>
              <a:t>Repair</a:t>
            </a:r>
          </a:p>
          <a:p>
            <a:pPr lvl="3"/>
            <a:r>
              <a:rPr lang="en-US" dirty="0"/>
              <a:t>Time Leaving Maintenance</a:t>
            </a:r>
          </a:p>
          <a:p>
            <a:pPr lvl="1"/>
            <a:r>
              <a:rPr lang="en-US" dirty="0"/>
              <a:t>Cannot Link Start And Complete Maintenance For Specific System</a:t>
            </a:r>
          </a:p>
          <a:p>
            <a:pPr lvl="2"/>
            <a:r>
              <a:rPr lang="en-US" dirty="0"/>
              <a:t>JTLS-GO Does </a:t>
            </a:r>
            <a:r>
              <a:rPr lang="en-US" dirty="0" err="1"/>
              <a:t>Nore</a:t>
            </a:r>
            <a:r>
              <a:rPr lang="en-US" dirty="0"/>
              <a:t> Represent Tail Numbers, Vehicle IDs Etc.</a:t>
            </a:r>
          </a:p>
          <a:p>
            <a:r>
              <a:rPr lang="en-US" dirty="0"/>
              <a:t>Do Need To Discuss How The Data Will Be Used</a:t>
            </a:r>
          </a:p>
          <a:p>
            <a:pPr lvl="1"/>
            <a:r>
              <a:rPr lang="en-US" dirty="0"/>
              <a:t>In Other Words, What Type Of Reports Are Desired.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96945-631A-40B0-591F-E11B9BA6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3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524A-0F53-FBD6-EA2D-C67E5643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Mission Special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DEA3B-0E28-05A8-2A4E-58063110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NATO Required Capability</a:t>
            </a:r>
          </a:p>
          <a:p>
            <a:r>
              <a:rPr lang="en-US" dirty="0"/>
              <a:t>Automatic Special Flag Setting For Link-16 Tracks</a:t>
            </a:r>
          </a:p>
          <a:p>
            <a:pPr lvl="1"/>
            <a:r>
              <a:rPr lang="en-US" dirty="0"/>
              <a:t>Based On Geographic Location Of Mission</a:t>
            </a:r>
          </a:p>
          <a:p>
            <a:pPr lvl="1"/>
            <a:r>
              <a:rPr lang="en-US" dirty="0"/>
              <a:t>Side That Owns The Mission</a:t>
            </a:r>
          </a:p>
          <a:p>
            <a:pPr lvl="1"/>
            <a:r>
              <a:rPr lang="en-US" dirty="0"/>
              <a:t>Mission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B06B1-4C87-6369-F834-0FFDD3F7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2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9701-127F-25A8-D423-D5AFC5CE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Range Rings For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7799-CF63-01EC-EF0D-C01D4544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Capability</a:t>
            </a:r>
          </a:p>
          <a:p>
            <a:pPr lvl="1"/>
            <a:r>
              <a:rPr lang="en-US" dirty="0"/>
              <a:t>Unit Shows Unit Capability Range Rings</a:t>
            </a:r>
          </a:p>
          <a:p>
            <a:pPr lvl="1"/>
            <a:r>
              <a:rPr lang="en-US" dirty="0"/>
              <a:t>Need To Display Targets To View Target Range Rings</a:t>
            </a:r>
          </a:p>
          <a:p>
            <a:r>
              <a:rPr lang="en-US" dirty="0"/>
              <a:t>New Capability</a:t>
            </a:r>
          </a:p>
          <a:p>
            <a:pPr lvl="1"/>
            <a:r>
              <a:rPr lang="en-US" dirty="0"/>
              <a:t>Unit Range Ring Menu Included Ability to Display Owned Target Range 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9FDAA-9DF2-170B-DAC7-CA4C088E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67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AD16-9D1A-BDFF-96D4-73B88EAEE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Location From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9118-190B-AF3C-68C0-D8805804E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Copy Map Locations To Include In</a:t>
            </a:r>
          </a:p>
          <a:p>
            <a:pPr lvl="1"/>
            <a:r>
              <a:rPr lang="en-US" dirty="0"/>
              <a:t>Spreadsheets</a:t>
            </a:r>
          </a:p>
          <a:p>
            <a:pPr lvl="1"/>
            <a:r>
              <a:rPr lang="en-US" dirty="0"/>
              <a:t>PowerPoint Presentations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Exercise Log</a:t>
            </a:r>
          </a:p>
          <a:p>
            <a:r>
              <a:rPr lang="en-US" dirty="0"/>
              <a:t>Right Click And Select Location Format</a:t>
            </a:r>
          </a:p>
          <a:p>
            <a:pPr lvl="1"/>
            <a:r>
              <a:rPr lang="en-US" dirty="0"/>
              <a:t>Placed In Clipboard</a:t>
            </a:r>
          </a:p>
          <a:p>
            <a:pPr lvl="1"/>
            <a:r>
              <a:rPr lang="en-US" dirty="0"/>
              <a:t>Use Standard “Paste” Capability Into 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68C4C-A8C7-20D5-E504-83BECA5E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7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2983-991B-6199-FE1C-731F2DBD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TPFDD Several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E3EF-A031-2042-48E9-610F5742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Capability</a:t>
            </a:r>
          </a:p>
          <a:p>
            <a:pPr lvl="1"/>
            <a:r>
              <a:rPr lang="en-US" dirty="0"/>
              <a:t>Implemented TPFDD In / Out Of Theater For Hierarchy</a:t>
            </a:r>
          </a:p>
          <a:p>
            <a:pPr lvl="1"/>
            <a:r>
              <a:rPr lang="en-US" dirty="0"/>
              <a:t>No Easy Way To TPFDD Several Non-Hierarchy Units</a:t>
            </a:r>
          </a:p>
          <a:p>
            <a:r>
              <a:rPr lang="en-US" dirty="0"/>
              <a:t>New Capability</a:t>
            </a:r>
          </a:p>
          <a:p>
            <a:pPr lvl="1"/>
            <a:r>
              <a:rPr lang="en-US" dirty="0"/>
              <a:t>Implement Expanded TPFDD IMT Screen</a:t>
            </a:r>
          </a:p>
          <a:p>
            <a:pPr lvl="2"/>
            <a:r>
              <a:rPr lang="en-US" dirty="0"/>
              <a:t>Has All Needed TPFDD Data</a:t>
            </a:r>
          </a:p>
          <a:p>
            <a:pPr lvl="1"/>
            <a:r>
              <a:rPr lang="en-US" dirty="0"/>
              <a:t>Select Multiple Units From TPFDD IMT Screen</a:t>
            </a:r>
          </a:p>
          <a:p>
            <a:pPr lvl="1"/>
            <a:r>
              <a:rPr lang="en-US" dirty="0"/>
              <a:t>Use IMT Spreadsheet Capability To Create</a:t>
            </a:r>
          </a:p>
          <a:p>
            <a:pPr lvl="2"/>
            <a:r>
              <a:rPr lang="en-US" dirty="0"/>
              <a:t>Manage TPFDD Order</a:t>
            </a:r>
          </a:p>
          <a:p>
            <a:pPr lvl="2"/>
            <a:r>
              <a:rPr lang="en-US" dirty="0"/>
              <a:t>Review Spreadsheet</a:t>
            </a:r>
          </a:p>
          <a:p>
            <a:pPr lvl="2"/>
            <a:r>
              <a:rPr lang="en-US" dirty="0"/>
              <a:t>Change As Needed, Such As TPFDD Time</a:t>
            </a:r>
          </a:p>
          <a:p>
            <a:pPr lvl="2"/>
            <a:r>
              <a:rPr lang="en-US" dirty="0"/>
              <a:t>Send </a:t>
            </a:r>
            <a:r>
              <a:rPr lang="en-US"/>
              <a:t>Spreadsheet Directly From WHIP.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DA0BA-7FA0-F9CF-FA51-095CD38C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7116-C293-8156-8259-3B4F73C7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JTLS-GO 6.3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89C6-3C22-DB3F-DC13-F4BFF3B9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Week Of 2 September</a:t>
            </a:r>
          </a:p>
          <a:p>
            <a:pPr lvl="1"/>
            <a:r>
              <a:rPr lang="en-US" dirty="0"/>
              <a:t>NATO Operational Assessment Test (OAT)</a:t>
            </a:r>
          </a:p>
          <a:p>
            <a:r>
              <a:rPr lang="en-US" dirty="0"/>
              <a:t>Week Of 7 September</a:t>
            </a:r>
          </a:p>
          <a:p>
            <a:pPr lvl="1"/>
            <a:r>
              <a:rPr lang="en-US" dirty="0"/>
              <a:t>Possible Training Related Test</a:t>
            </a:r>
          </a:p>
          <a:p>
            <a:r>
              <a:rPr lang="en-US" dirty="0"/>
              <a:t>Week Of 23 September</a:t>
            </a:r>
          </a:p>
          <a:p>
            <a:pPr lvl="1"/>
            <a:r>
              <a:rPr lang="en-US" dirty="0"/>
              <a:t>NATO Database Test</a:t>
            </a:r>
          </a:p>
          <a:p>
            <a:r>
              <a:rPr lang="en-US" dirty="0"/>
              <a:t>Week Of 7 October</a:t>
            </a:r>
          </a:p>
          <a:p>
            <a:pPr lvl="1"/>
            <a:r>
              <a:rPr lang="en-US" dirty="0"/>
              <a:t>Training Related Test</a:t>
            </a:r>
          </a:p>
          <a:p>
            <a:r>
              <a:rPr lang="en-US" dirty="0"/>
              <a:t>First Exercise Use – Mid-October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B298-2439-26DF-D20A-37C9E0DA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8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7A46-47CF-C1C7-734D-4D5DAB63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C4I Naming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1930-1146-3ACD-F99E-C9DDB5C7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Capability To Alter Names Displayed In C4I</a:t>
            </a:r>
          </a:p>
          <a:p>
            <a:pPr lvl="1"/>
            <a:r>
              <a:rPr lang="en-US" dirty="0"/>
              <a:t>This Is a JTLS-GO Operational Interface (JOI) Function</a:t>
            </a:r>
          </a:p>
          <a:p>
            <a:r>
              <a:rPr lang="en-US" dirty="0"/>
              <a:t>Discuss With Eric If Interested In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ADA78-8A63-EF7D-3D8D-152DE23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0DA3-C867-8251-6303-645B2D43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3655-1F16-50A2-E03F-7B48FB17F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Plan Is RedHat 9.3</a:t>
            </a:r>
          </a:p>
          <a:p>
            <a:pPr lvl="1"/>
            <a:r>
              <a:rPr lang="en-US" dirty="0"/>
              <a:t>Defense Information System Agency (DISA) Approved</a:t>
            </a:r>
          </a:p>
          <a:p>
            <a:pPr lvl="1"/>
            <a:r>
              <a:rPr lang="en-US" dirty="0"/>
              <a:t>Security Technical Implication Guide (STIG) Exists</a:t>
            </a:r>
          </a:p>
          <a:p>
            <a:pPr lvl="1"/>
            <a:r>
              <a:rPr lang="en-US" dirty="0"/>
              <a:t>Enhanced Security Library</a:t>
            </a:r>
          </a:p>
          <a:p>
            <a:pPr lvl="1"/>
            <a:r>
              <a:rPr lang="en-US" dirty="0"/>
              <a:t>For All Practical Purposes</a:t>
            </a:r>
          </a:p>
          <a:p>
            <a:pPr lvl="2"/>
            <a:r>
              <a:rPr lang="en-US" dirty="0"/>
              <a:t>Not Backwards Compatible</a:t>
            </a:r>
          </a:p>
          <a:p>
            <a:pPr lvl="2"/>
            <a:r>
              <a:rPr lang="en-US" dirty="0"/>
              <a:t>Not Impossible, But Limited (If Any) Such Testing</a:t>
            </a:r>
          </a:p>
          <a:p>
            <a:pPr lvl="1"/>
            <a:r>
              <a:rPr lang="en-US" dirty="0"/>
              <a:t>Full Range Internal Testing Almost Complete</a:t>
            </a:r>
          </a:p>
          <a:p>
            <a:pPr lvl="1"/>
            <a:r>
              <a:rPr lang="en-US" dirty="0"/>
              <a:t>Demonstrations This Week Will Be On RedHat 8.7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9A030-0B61-E48E-C7D4-6DEC95B1F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8B0A-0650-BE51-50AD-7D0916F4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3206E-9FA9-8BFD-6972-96E0E263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JTLS-GO 6.2 Uses PostgreSQL 11</a:t>
            </a:r>
          </a:p>
          <a:p>
            <a:pPr lvl="1"/>
            <a:r>
              <a:rPr lang="en-US" dirty="0"/>
              <a:t>This Version Is No Longer Supported</a:t>
            </a:r>
          </a:p>
          <a:p>
            <a:pPr lvl="1"/>
            <a:r>
              <a:rPr lang="en-US" dirty="0"/>
              <a:t>Thus, No Longer Meets DISA STIG Requirement</a:t>
            </a:r>
          </a:p>
          <a:p>
            <a:pPr lvl="1"/>
            <a:r>
              <a:rPr lang="en-US" dirty="0"/>
              <a:t>Working On Plan of Action And Milestone (POA&amp;M)</a:t>
            </a:r>
          </a:p>
          <a:p>
            <a:pPr lvl="2"/>
            <a:r>
              <a:rPr lang="en-US" dirty="0"/>
              <a:t>For JTLS 6.2 Waiver</a:t>
            </a:r>
          </a:p>
          <a:p>
            <a:r>
              <a:rPr lang="en-US" dirty="0"/>
              <a:t>JTLS-GO 6.3 Will Use PostgreSQL 15</a:t>
            </a:r>
          </a:p>
          <a:p>
            <a:pPr lvl="1"/>
            <a:r>
              <a:rPr lang="en-US" dirty="0"/>
              <a:t>Current Version is PostgreSQL 15.6</a:t>
            </a:r>
          </a:p>
          <a:p>
            <a:pPr lvl="1"/>
            <a:r>
              <a:rPr lang="en-US" dirty="0"/>
              <a:t>Supported Until 11 November 2027</a:t>
            </a:r>
          </a:p>
          <a:p>
            <a:pPr lvl="1"/>
            <a:r>
              <a:rPr lang="en-US" dirty="0"/>
              <a:t>Will Use PostgreSQL 15 from </a:t>
            </a:r>
            <a:r>
              <a:rPr lang="en-US" dirty="0">
                <a:hlinkClick r:id="rId2"/>
              </a:rPr>
              <a:t>www.postgresql.org</a:t>
            </a:r>
            <a:endParaRPr lang="en-US" dirty="0"/>
          </a:p>
          <a:p>
            <a:pPr lvl="2"/>
            <a:r>
              <a:rPr lang="en-US" dirty="0"/>
              <a:t>PostgreSQL Edge Containerized Solution Is No Longer Free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DB561-B12A-EAF2-9DBA-725C01F8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Hypersonic Weapon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Has Changed Throughout The Year</a:t>
            </a:r>
          </a:p>
          <a:p>
            <a:pPr lvl="1"/>
            <a:r>
              <a:rPr lang="en-US" dirty="0"/>
              <a:t>First Design Went With Information Cannot Be Interdicted</a:t>
            </a:r>
          </a:p>
          <a:p>
            <a:pPr lvl="2"/>
            <a:r>
              <a:rPr lang="en-US" dirty="0"/>
              <a:t>Ukraine Has Proven That Not To Be True</a:t>
            </a:r>
          </a:p>
          <a:p>
            <a:pPr lvl="1"/>
            <a:r>
              <a:rPr lang="en-US" dirty="0"/>
              <a:t>Better Representation Of Cruise Missile, Ballistic Missile, and Boost Glide Missile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Hypersonic Threats | Joint Air Power Competence Centre">
            <a:extLst>
              <a:ext uri="{FF2B5EF4-FFF2-40B4-BE49-F238E27FC236}">
                <a16:creationId xmlns:a16="http://schemas.microsoft.com/office/drawing/2014/main" id="{EAB859FF-A437-CF17-AFE7-B61203A7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5" y="4080240"/>
            <a:ext cx="2710794" cy="21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ussia, China, the U.S.: Who Will Win the Hypersonic Arms Race? - IEEE  Spectrum">
            <a:extLst>
              <a:ext uri="{FF2B5EF4-FFF2-40B4-BE49-F238E27FC236}">
                <a16:creationId xmlns:a16="http://schemas.microsoft.com/office/drawing/2014/main" id="{A84FD768-BB97-3B68-F127-FF8C090D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76" y="4247147"/>
            <a:ext cx="3576764" cy="1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2FFEEAA-9E8A-8BAA-50E2-8A1685A197F4}"/>
              </a:ext>
            </a:extLst>
          </p:cNvPr>
          <p:cNvGrpSpPr/>
          <p:nvPr/>
        </p:nvGrpSpPr>
        <p:grpSpPr>
          <a:xfrm>
            <a:off x="8650705" y="4247146"/>
            <a:ext cx="1985211" cy="1816769"/>
            <a:chOff x="8650705" y="4126832"/>
            <a:chExt cx="2069432" cy="1937084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7D63DF20-93C2-F34D-D277-073E4E3F87AD}"/>
                </a:ext>
              </a:extLst>
            </p:cNvPr>
            <p:cNvCxnSpPr>
              <a:cxnSpLocks/>
            </p:cNvCxnSpPr>
            <p:nvPr/>
          </p:nvCxnSpPr>
          <p:spPr>
            <a:xfrm>
              <a:off x="8650705" y="4126832"/>
              <a:ext cx="2069432" cy="1937084"/>
            </a:xfrm>
            <a:prstGeom prst="bentConnector3">
              <a:avLst>
                <a:gd name="adj1" fmla="val 290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5289EC-EB6C-5BB6-6FF5-EF3224F1292E}"/>
                </a:ext>
              </a:extLst>
            </p:cNvPr>
            <p:cNvCxnSpPr/>
            <p:nvPr/>
          </p:nvCxnSpPr>
          <p:spPr>
            <a:xfrm>
              <a:off x="8650705" y="4889280"/>
              <a:ext cx="1660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1B5F544-B9B8-E74C-12C8-E80761D5E3DE}"/>
                </a:ext>
              </a:extLst>
            </p:cNvPr>
            <p:cNvCxnSpPr/>
            <p:nvPr/>
          </p:nvCxnSpPr>
          <p:spPr>
            <a:xfrm>
              <a:off x="10287000" y="4889280"/>
              <a:ext cx="0" cy="117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F2687B3-DE26-95F6-7BF6-C12F792F7118}"/>
              </a:ext>
            </a:extLst>
          </p:cNvPr>
          <p:cNvSpPr txBox="1"/>
          <p:nvPr/>
        </p:nvSpPr>
        <p:spPr>
          <a:xfrm>
            <a:off x="1287379" y="386213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 Glide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5E30A-8105-0105-08F2-5E2D2D68F627}"/>
              </a:ext>
            </a:extLst>
          </p:cNvPr>
          <p:cNvSpPr txBox="1"/>
          <p:nvPr/>
        </p:nvSpPr>
        <p:spPr>
          <a:xfrm>
            <a:off x="5399976" y="382473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Ballistic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2CF46C-03A4-0A2E-154E-B572212F4794}"/>
              </a:ext>
            </a:extLst>
          </p:cNvPr>
          <p:cNvSpPr txBox="1"/>
          <p:nvPr/>
        </p:nvSpPr>
        <p:spPr>
          <a:xfrm>
            <a:off x="9055297" y="383687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Cruise</a:t>
            </a:r>
          </a:p>
        </p:txBody>
      </p:sp>
    </p:spTree>
    <p:extLst>
      <p:ext uri="{BB962C8B-B14F-4D97-AF65-F5344CB8AC3E}">
        <p14:creationId xmlns:p14="http://schemas.microsoft.com/office/powerpoint/2010/main" val="4876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Hypersonic Weapon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2055642" cy="4748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Modeled Capabilities</a:t>
            </a:r>
          </a:p>
          <a:p>
            <a:pPr lvl="1"/>
            <a:r>
              <a:rPr lang="en-US" dirty="0"/>
              <a:t>New Targetable Weapon Data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Type Of Weapon </a:t>
            </a:r>
            <a:r>
              <a:rPr lang="en-US" dirty="0"/>
              <a:t>– Cruise, Ballistic, Boost Glide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Minimum Range </a:t>
            </a:r>
            <a:r>
              <a:rPr lang="en-US" dirty="0"/>
              <a:t>– Cannot Be Fired At Target Closer Than Range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Number Boost Phases </a:t>
            </a:r>
          </a:p>
          <a:p>
            <a:pPr lvl="3"/>
            <a:r>
              <a:rPr lang="en-US" dirty="0"/>
              <a:t>One Is Equivalent To Current Ballistic Missile</a:t>
            </a:r>
          </a:p>
          <a:p>
            <a:pPr lvl="3"/>
            <a:r>
              <a:rPr lang="en-US" dirty="0"/>
              <a:t>More Than One - Equally Distributed Along Flight Path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Boost Time Removed </a:t>
            </a:r>
            <a:r>
              <a:rPr lang="en-US" dirty="0"/>
              <a:t>– Now Computed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Boost Phase Interdiction</a:t>
            </a:r>
          </a:p>
          <a:p>
            <a:pPr lvl="3"/>
            <a:r>
              <a:rPr lang="en-US" dirty="0"/>
              <a:t>Yes – Can Be Used To Interdict Missile During Boost Phase</a:t>
            </a:r>
          </a:p>
          <a:p>
            <a:pPr lvl="4"/>
            <a:r>
              <a:rPr lang="en-US" dirty="0"/>
              <a:t>Kill – Results In Kill</a:t>
            </a:r>
          </a:p>
          <a:p>
            <a:pPr lvl="4"/>
            <a:r>
              <a:rPr lang="en-US" dirty="0"/>
              <a:t>Hit / No Kill – Results In Off Course Impact</a:t>
            </a:r>
          </a:p>
          <a:p>
            <a:pPr lvl="3"/>
            <a:r>
              <a:rPr lang="en-US" dirty="0"/>
              <a:t>No – Cannot Be Used To Interdict Missile During Boost Phase</a:t>
            </a:r>
          </a:p>
          <a:p>
            <a:pPr lvl="3"/>
            <a:r>
              <a:rPr lang="en-US" dirty="0"/>
              <a:t>Both – Can Be Used Throughout Flight Path – Not Expected But Feasible</a:t>
            </a:r>
          </a:p>
          <a:p>
            <a:pPr lvl="4"/>
            <a:r>
              <a:rPr lang="en-US" dirty="0"/>
              <a:t>Currently No Separate Data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Hypersonic Weapon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864"/>
            <a:ext cx="12055642" cy="4748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Modeled Capabilities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 Air Defense Data Has</a:t>
            </a:r>
          </a:p>
          <a:p>
            <a:pPr lvl="2"/>
            <a:r>
              <a:rPr lang="en-US" dirty="0"/>
              <a:t>Range By Altitude Zone</a:t>
            </a:r>
          </a:p>
          <a:p>
            <a:pPr lvl="2"/>
            <a:r>
              <a:rPr lang="en-US" dirty="0"/>
              <a:t>Maximum Range Versus Missiles – Used For Interdiction Of</a:t>
            </a:r>
          </a:p>
          <a:p>
            <a:pPr lvl="3"/>
            <a:r>
              <a:rPr lang="en-US" dirty="0"/>
              <a:t>Cruise Missiles</a:t>
            </a:r>
          </a:p>
          <a:p>
            <a:pPr lvl="3"/>
            <a:r>
              <a:rPr lang="en-US" dirty="0"/>
              <a:t>Ballistic Missiles</a:t>
            </a:r>
          </a:p>
          <a:p>
            <a:pPr lvl="1"/>
            <a:r>
              <a:rPr lang="en-US" dirty="0"/>
              <a:t>Changed To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Range By Altitude Zone </a:t>
            </a:r>
            <a:r>
              <a:rPr lang="en-US" dirty="0"/>
              <a:t>- Used For</a:t>
            </a:r>
          </a:p>
          <a:p>
            <a:pPr lvl="3"/>
            <a:r>
              <a:rPr lang="en-US" dirty="0"/>
              <a:t>Aircraft</a:t>
            </a:r>
          </a:p>
          <a:p>
            <a:pPr lvl="3"/>
            <a:r>
              <a:rPr lang="en-US" dirty="0"/>
              <a:t>Cruise Missiles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Maximum Range Versus Missiles</a:t>
            </a:r>
          </a:p>
          <a:p>
            <a:pPr lvl="3"/>
            <a:r>
              <a:rPr lang="en-US" dirty="0"/>
              <a:t>Used Against Ballistic Missiles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Maximum Range Versus Hypersonic Missiles</a:t>
            </a:r>
          </a:p>
          <a:p>
            <a:pPr lvl="3"/>
            <a:r>
              <a:rPr lang="en-US" dirty="0"/>
              <a:t>Used Against Boost Glide Missiles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2A47-E511-EE3D-DF75-DD11F35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Hypersonic Weapon Representation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1932-3F4B-90DD-6EDD-E2978181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Modeled Capabilities</a:t>
            </a:r>
          </a:p>
          <a:p>
            <a:pPr lvl="1"/>
            <a:r>
              <a:rPr lang="en-US" dirty="0"/>
              <a:t>Cruise Missiles</a:t>
            </a:r>
          </a:p>
          <a:p>
            <a:pPr lvl="2"/>
            <a:r>
              <a:rPr lang="en-US" dirty="0"/>
              <a:t>Can Be Intercepted By Aircraft</a:t>
            </a:r>
          </a:p>
          <a:p>
            <a:pPr lvl="2"/>
            <a:r>
              <a:rPr lang="en-US" dirty="0"/>
              <a:t>Can Be Fired On By Aircraft and Air Defense</a:t>
            </a:r>
          </a:p>
          <a:p>
            <a:pPr lvl="2"/>
            <a:r>
              <a:rPr lang="en-US" dirty="0"/>
              <a:t>C4I</a:t>
            </a:r>
          </a:p>
          <a:p>
            <a:pPr lvl="3"/>
            <a:r>
              <a:rPr lang="en-US" dirty="0"/>
              <a:t>OTH-Gold – Indicates Air Object</a:t>
            </a:r>
          </a:p>
          <a:p>
            <a:pPr lvl="3"/>
            <a:r>
              <a:rPr lang="en-US" dirty="0"/>
              <a:t>Link-16 – Tracks Use J 3.2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9D79-3379-DE9B-58D5-EDB43855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F6AAE8-22F0-CFDE-50E2-1F7DB5A41638}"/>
              </a:ext>
            </a:extLst>
          </p:cNvPr>
          <p:cNvGrpSpPr/>
          <p:nvPr/>
        </p:nvGrpSpPr>
        <p:grpSpPr>
          <a:xfrm>
            <a:off x="9444789" y="1612231"/>
            <a:ext cx="1985211" cy="1816769"/>
            <a:chOff x="8650705" y="4126832"/>
            <a:chExt cx="2069432" cy="1937084"/>
          </a:xfrm>
        </p:grpSpPr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C7B3BE26-07F3-0B10-9066-A84D4E75794E}"/>
                </a:ext>
              </a:extLst>
            </p:cNvPr>
            <p:cNvCxnSpPr>
              <a:cxnSpLocks/>
            </p:cNvCxnSpPr>
            <p:nvPr/>
          </p:nvCxnSpPr>
          <p:spPr>
            <a:xfrm>
              <a:off x="8650705" y="4126832"/>
              <a:ext cx="2069432" cy="1937084"/>
            </a:xfrm>
            <a:prstGeom prst="bentConnector3">
              <a:avLst>
                <a:gd name="adj1" fmla="val 2907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495C617-B73C-966B-CFDC-91DF21009333}"/>
                </a:ext>
              </a:extLst>
            </p:cNvPr>
            <p:cNvCxnSpPr/>
            <p:nvPr/>
          </p:nvCxnSpPr>
          <p:spPr>
            <a:xfrm>
              <a:off x="8650705" y="4889280"/>
              <a:ext cx="1660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0301C5-7CD9-1012-BF4D-A3380AC10597}"/>
                </a:ext>
              </a:extLst>
            </p:cNvPr>
            <p:cNvCxnSpPr/>
            <p:nvPr/>
          </p:nvCxnSpPr>
          <p:spPr>
            <a:xfrm>
              <a:off x="10287000" y="4889280"/>
              <a:ext cx="0" cy="1174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3339752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0e326-3e28-4f3c-97d9-0297403def2e">
      <Terms xmlns="http://schemas.microsoft.com/office/infopath/2007/PartnerControls"/>
    </lcf76f155ced4ddcb4097134ff3c332f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MigrationWizIdDocumentLibraryPermissions xmlns="3a80e326-3e28-4f3c-97d9-0297403def2e" xsi:nil="true"/>
    <MigrationWizId xmlns="3a80e326-3e28-4f3c-97d9-0297403def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19" ma:contentTypeDescription="Create a new document." ma:contentTypeScope="" ma:versionID="2bbb46be49e487b457fc890294939fca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ba91ec6519c721ddbc93645da732f3ba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1F9AC7-40C4-4B21-9886-A8FE69FBCC1B}">
  <ds:schemaRefs>
    <ds:schemaRef ds:uri="http://schemas.microsoft.com/office/2006/metadata/properties"/>
    <ds:schemaRef ds:uri="http://schemas.microsoft.com/office/infopath/2007/PartnerControls"/>
    <ds:schemaRef ds:uri="452010af-4b26-45b1-a602-3c3ee12dbd9e"/>
    <ds:schemaRef ds:uri="9c21e434-946f-476c-a1d2-183af2abbde4"/>
  </ds:schemaRefs>
</ds:datastoreItem>
</file>

<file path=customXml/itemProps2.xml><?xml version="1.0" encoding="utf-8"?>
<ds:datastoreItem xmlns:ds="http://schemas.openxmlformats.org/officeDocument/2006/customXml" ds:itemID="{9AC27FC5-7F19-4A3C-B3EF-7DB8164FE292}"/>
</file>

<file path=customXml/itemProps3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1597</Words>
  <Application>Microsoft Office PowerPoint</Application>
  <PresentationFormat>Widescreen</PresentationFormat>
  <Paragraphs>309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 3</vt:lpstr>
      <vt:lpstr>7_Custom Design</vt:lpstr>
      <vt:lpstr> JTLS-GO 6.3 Current Status</vt:lpstr>
      <vt:lpstr>JTLS-GO 6.3 Status</vt:lpstr>
      <vt:lpstr>JTLS-GO 6.3 Status</vt:lpstr>
      <vt:lpstr>Operating System</vt:lpstr>
      <vt:lpstr>PostgreSQL</vt:lpstr>
      <vt:lpstr>Hypersonic Weapon Representation</vt:lpstr>
      <vt:lpstr>Hypersonic Weapon Representation (Con’t)</vt:lpstr>
      <vt:lpstr>Hypersonic Weapon Representation (Con’t)</vt:lpstr>
      <vt:lpstr>Hypersonic Weapon Representation (Con’t)</vt:lpstr>
      <vt:lpstr>Hypersonic Weapon Representation (Con’t)</vt:lpstr>
      <vt:lpstr>Hypersonic Weapon Representation (Con’t)</vt:lpstr>
      <vt:lpstr>Improve Satellite Representation</vt:lpstr>
      <vt:lpstr>Improve Satellite Representation (Con’t)</vt:lpstr>
      <vt:lpstr>Improve Satellite Representation (Con’t)</vt:lpstr>
      <vt:lpstr>Exercise Log</vt:lpstr>
      <vt:lpstr>Receive Data From JTDS</vt:lpstr>
      <vt:lpstr>Represent Dual Air Search / Surface Search Sensors</vt:lpstr>
      <vt:lpstr>Improve Controller Set Load Assignment Array</vt:lpstr>
      <vt:lpstr>Leave Formation Order</vt:lpstr>
      <vt:lpstr>Improve Event Handling In ELS</vt:lpstr>
      <vt:lpstr>Improve Structure of DDS And AAR Reports</vt:lpstr>
      <vt:lpstr>Time Of Expected Fuel Exhaustion On IMT</vt:lpstr>
      <vt:lpstr>Single Situation Report For Multiple Units</vt:lpstr>
      <vt:lpstr>Situation Rollup Report</vt:lpstr>
      <vt:lpstr>Put Maintenance / Repair Data In AAR</vt:lpstr>
      <vt:lpstr>Air Mission Special Flags</vt:lpstr>
      <vt:lpstr>Improve Range Rings For Units</vt:lpstr>
      <vt:lpstr>Copy Location From Map</vt:lpstr>
      <vt:lpstr>TPFDD Several Units</vt:lpstr>
      <vt:lpstr>C4I Naming Flexibility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Roland, Ellen</cp:lastModifiedBy>
  <cp:revision>116</cp:revision>
  <dcterms:created xsi:type="dcterms:W3CDTF">2023-03-27T13:58:35Z</dcterms:created>
  <dcterms:modified xsi:type="dcterms:W3CDTF">2024-03-19T09:23:49Z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</Properties>
</file>