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notesMasterIdLst>
    <p:notesMasterId r:id="rId12"/>
  </p:notesMasterIdLst>
  <p:sldIdLst>
    <p:sldId id="327" r:id="rId6"/>
    <p:sldId id="256" r:id="rId7"/>
    <p:sldId id="260" r:id="rId8"/>
    <p:sldId id="328" r:id="rId9"/>
    <p:sldId id="345" r:id="rId10"/>
    <p:sldId id="34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412" autoAdjust="0"/>
  </p:normalViewPr>
  <p:slideViewPr>
    <p:cSldViewPr>
      <p:cViewPr varScale="1">
        <p:scale>
          <a:sx n="95" d="100"/>
          <a:sy n="95" d="100"/>
        </p:scale>
        <p:origin x="16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4" Type="http://schemas.openxmlformats.org/officeDocument/2006/relationships/viewProps" Target="viewProps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672FF-6FB6-4F15-8838-123113EB3B2D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802B6-167E-435F-BEDF-11B9346407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95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8ABCED-CE6A-43C2-BD40-6A664143E6D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3959" indent="-223959">
              <a:buFontTx/>
              <a:buAutoNum type="arabicPeriod"/>
            </a:pPr>
            <a:r>
              <a:rPr lang="en-CA" altLang="en-US"/>
              <a:t>DAOD 2010-0 Outlines the requirement for M&amp;S in Defence</a:t>
            </a:r>
          </a:p>
          <a:p>
            <a:pPr marL="223959" indent="-223959">
              <a:buFontTx/>
              <a:buAutoNum type="arabicPeriod"/>
            </a:pPr>
            <a:endParaRPr lang="en-CA" altLang="en-US"/>
          </a:p>
          <a:p>
            <a:pPr marL="223959" indent="-223959">
              <a:buFontTx/>
              <a:buAutoNum type="arabicPeriod"/>
            </a:pPr>
            <a:r>
              <a:rPr lang="en-CA" altLang="en-US"/>
              <a:t>DAOD 2010-1 Outlines the Governance structure and base responsibilities</a:t>
            </a:r>
          </a:p>
          <a:p>
            <a:pPr marL="223959" indent="-223959">
              <a:buFontTx/>
              <a:buAutoNum type="arabicPeriod"/>
            </a:pPr>
            <a:endParaRPr lang="en-CA" altLang="en-US"/>
          </a:p>
          <a:p>
            <a:pPr marL="223959" indent="-223959">
              <a:buFontTx/>
              <a:buAutoNum type="arabicPeriod"/>
            </a:pPr>
            <a:r>
              <a:rPr lang="en-CA" altLang="en-US"/>
              <a:t>Strategy provided the Strategic goals for the Development of M&amp;S as a capability in Defence.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JMSA - </a:t>
            </a:r>
            <a:r>
              <a:rPr lang="en-C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Joint M&amp;S Architecture </a:t>
            </a:r>
          </a:p>
          <a:p>
            <a:r>
              <a:rPr lang="en-CA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5EE - Five EYES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8ABCED-CE6A-43C2-BD40-6A664143E6DB}" type="slidenum">
              <a:rPr lang="en-CA" altLang="en-US" smtClean="0"/>
              <a:pPr>
                <a:defRPr/>
              </a:pPr>
              <a:t>4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13878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JTLS-GO – Joint Theatre Level Simulation – Global operations (current NATO Sim)</a:t>
            </a:r>
          </a:p>
          <a:p>
            <a:r>
              <a:rPr lang="en-CA" dirty="0"/>
              <a:t>NMSG - NATO Modeling and Simulation Group Business Meeting</a:t>
            </a:r>
          </a:p>
          <a:p>
            <a:r>
              <a:rPr lang="en-CA" dirty="0"/>
              <a:t>SEWG – CAF Synthetic Environment Working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8ABCED-CE6A-43C2-BD40-6A664143E6DB}" type="slidenum">
              <a:rPr lang="en-CA" altLang="en-US" smtClean="0"/>
              <a:pPr>
                <a:defRPr/>
              </a:pPr>
              <a:t>5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68363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3263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CMSSP – Canadian Modelling and Simulation Standards Profile Document.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8ABCED-CE6A-43C2-BD40-6A664143E6DB}" type="slidenum">
              <a:rPr lang="en-CA" altLang="en-US" smtClean="0"/>
              <a:pPr>
                <a:defRPr/>
              </a:pPr>
              <a:t>6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07860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0404"/>
            <a:ext cx="8229600" cy="892914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2"/>
            <a:ext cx="8229600" cy="4449763"/>
          </a:xfrm>
          <a:prstGeom prst="rect">
            <a:avLst/>
          </a:prstGeom>
        </p:spPr>
        <p:txBody>
          <a:bodyPr/>
          <a:lstStyle>
            <a:lvl1pPr marL="257175" indent="-257175">
              <a:buFontTx/>
              <a:buBlip>
                <a:blip r:embed="rId2"/>
              </a:buBlip>
              <a:defRPr/>
            </a:lvl1pPr>
            <a:lvl2pPr marL="557213" indent="-214313">
              <a:buFontTx/>
              <a:buBlip>
                <a:blip r:embed="rId2"/>
              </a:buBlip>
              <a:defRPr/>
            </a:lvl2pPr>
            <a:lvl3pPr marL="857250" indent="-171450">
              <a:buFontTx/>
              <a:buBlip>
                <a:blip r:embed="rId2"/>
              </a:buBlip>
              <a:defRPr/>
            </a:lvl3pPr>
            <a:lvl4pPr marL="1200150" indent="-171450">
              <a:buFontTx/>
              <a:buBlip>
                <a:blip r:embed="rId2"/>
              </a:buBlip>
              <a:defRPr/>
            </a:lvl4pPr>
            <a:lvl5pPr marL="1543050" indent="-1714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567113" y="6381752"/>
            <a:ext cx="2133600" cy="352425"/>
          </a:xfrm>
        </p:spPr>
        <p:txBody>
          <a:bodyPr/>
          <a:lstStyle/>
          <a:p>
            <a:pPr>
              <a:defRPr/>
            </a:pPr>
            <a:fld id="{FE3D37BC-2D77-4FC7-98F3-C49D8AFEE382}" type="slidenum">
              <a:rPr lang="en-CA" altLang="en-US" smtClean="0"/>
              <a:pPr>
                <a:defRPr/>
              </a:pPr>
              <a:t>‹#›</a:t>
            </a:fld>
            <a:endParaRPr lang="en-CA" alt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1" y="5985477"/>
            <a:ext cx="609653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EF95B-5CBA-332E-4967-F3F7AB0C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8B108-0178-8F03-2FE6-56E39EF02F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4DF85-4003-09E1-B0AA-78E23C151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937C-10AB-4A2B-A3CE-492F0F609F75}" type="datetimeFigureOut">
              <a:rPr lang="en-CA" smtClean="0"/>
              <a:t>2024-03-18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09987-9BE1-1E16-B49F-9C078ACD1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C4561-DD2C-8E89-9034-B6EC981E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FE21E-8670-4F71-B816-AA49C651FEC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655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908722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563" y="3933058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2240" y="6381752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1640" y="6381752"/>
            <a:ext cx="216024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C339-9355-4711-A511-6D7AF587651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618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745831"/>
          </a:xfrm>
          <a:prstGeom prst="rect">
            <a:avLst/>
          </a:prstGeom>
        </p:spPr>
        <p:txBody>
          <a:bodyPr/>
          <a:lstStyle>
            <a:lvl1pPr marL="257175" indent="-257175">
              <a:buFontTx/>
              <a:buBlip>
                <a:blip r:embed="rId2"/>
              </a:buBlip>
              <a:defRPr sz="2400"/>
            </a:lvl1pPr>
            <a:lvl2pPr marL="557213" indent="-214313">
              <a:buFontTx/>
              <a:buBlip>
                <a:blip r:embed="rId2"/>
              </a:buBlip>
              <a:defRPr sz="2100"/>
            </a:lvl2pPr>
            <a:lvl3pPr marL="857250" indent="-171450">
              <a:buFontTx/>
              <a:buBlip>
                <a:blip r:embed="rId2"/>
              </a:buBlip>
              <a:defRPr sz="1800"/>
            </a:lvl3pPr>
            <a:lvl4pPr marL="1200150" indent="-171450">
              <a:buFontTx/>
              <a:buBlip>
                <a:blip r:embed="rId2"/>
              </a:buBlip>
              <a:defRPr sz="1500"/>
            </a:lvl4pPr>
            <a:lvl5pPr marL="1543050" indent="-171450">
              <a:buFontTx/>
              <a:buBlip>
                <a:blip r:embed="rId2"/>
              </a:buBlip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6758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76256" y="6343986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31640" y="6381752"/>
            <a:ext cx="216024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C339-9355-4711-A511-6D7AF587651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492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04248" y="6356352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31640" y="6364707"/>
            <a:ext cx="2088232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C339-9355-4711-A511-6D7AF587651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247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7"/>
            <a:ext cx="7886700" cy="3907631"/>
          </a:xfrm>
          <a:prstGeom prst="rect">
            <a:avLst/>
          </a:prstGeom>
        </p:spPr>
        <p:txBody>
          <a:bodyPr vert="eaVert"/>
          <a:lstStyle>
            <a:lvl1pPr marL="257175" indent="-257175">
              <a:buFontTx/>
              <a:buBlip>
                <a:blip r:embed="rId2"/>
              </a:buBlip>
              <a:defRPr/>
            </a:lvl1pPr>
            <a:lvl2pPr marL="557213" indent="-214313">
              <a:buFontTx/>
              <a:buBlip>
                <a:blip r:embed="rId2"/>
              </a:buBlip>
              <a:defRPr/>
            </a:lvl2pPr>
            <a:lvl3pPr marL="857250" indent="-171450">
              <a:buFontTx/>
              <a:buBlip>
                <a:blip r:embed="rId2"/>
              </a:buBlip>
              <a:defRPr/>
            </a:lvl3pPr>
            <a:lvl4pPr marL="1200150" indent="-171450">
              <a:buFontTx/>
              <a:buBlip>
                <a:blip r:embed="rId2"/>
              </a:buBlip>
              <a:defRPr/>
            </a:lvl4pPr>
            <a:lvl5pPr marL="1543050" indent="-1714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4248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9632" y="6369052"/>
            <a:ext cx="2232248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C339-9355-4711-A511-6D7AF587651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848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36813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762625" cy="5368131"/>
          </a:xfrm>
          <a:prstGeom prst="rect">
            <a:avLst/>
          </a:prstGeom>
        </p:spPr>
        <p:txBody>
          <a:bodyPr vert="eaVert"/>
          <a:lstStyle>
            <a:lvl1pPr marL="257175" indent="-257175">
              <a:buFontTx/>
              <a:buBlip>
                <a:blip r:embed="rId2"/>
              </a:buBlip>
              <a:defRPr/>
            </a:lvl1pPr>
            <a:lvl2pPr marL="557213" indent="-214313">
              <a:buFontTx/>
              <a:buBlip>
                <a:blip r:embed="rId2"/>
              </a:buBlip>
              <a:defRPr/>
            </a:lvl2pPr>
            <a:lvl3pPr marL="857250" indent="-171450">
              <a:buFontTx/>
              <a:buBlip>
                <a:blip r:embed="rId2"/>
              </a:buBlip>
              <a:defRPr/>
            </a:lvl3pPr>
            <a:lvl4pPr marL="1200150" indent="-171450">
              <a:buFontTx/>
              <a:buBlip>
                <a:blip r:embed="rId2"/>
              </a:buBlip>
              <a:defRPr/>
            </a:lvl4pPr>
            <a:lvl5pPr marL="1543050" indent="-17145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6256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36292" y="6356350"/>
            <a:ext cx="2055588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C339-9355-4711-A511-6D7AF587651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184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2708922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04248" y="6386765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31640" y="6369052"/>
            <a:ext cx="216024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C339-9355-4711-A511-6D7AF587651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146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defTabSz="685757" fontAlgn="auto">
              <a:spcBef>
                <a:spcPts val="0"/>
              </a:spcBef>
              <a:spcAft>
                <a:spcPts val="0"/>
              </a:spcAft>
              <a:defRPr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CA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685757" fontAlgn="auto">
              <a:spcBef>
                <a:spcPts val="0"/>
              </a:spcBef>
              <a:spcAft>
                <a:spcPts val="0"/>
              </a:spcAft>
              <a:defRPr>
                <a:ea typeface="+mn-ea"/>
              </a:defRPr>
            </a:lvl1pPr>
          </a:lstStyle>
          <a:p>
            <a:pPr>
              <a:defRPr/>
            </a:pPr>
            <a:fld id="{D7873EB7-5322-4611-ABAE-59AB2AD02A3E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75729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D116-7A12-4C56-99A3-B874C90EC129}" type="slidenum">
              <a:rPr lang="en-CA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4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67113" y="6381752"/>
            <a:ext cx="2133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 smtClean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E3D37BC-2D77-4FC7-98F3-C49D8AFEE382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5878457"/>
            <a:ext cx="607960" cy="7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2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14487" y="731824"/>
            <a:ext cx="5915025" cy="994172"/>
          </a:xfrm>
        </p:spPr>
        <p:txBody>
          <a:bodyPr/>
          <a:lstStyle/>
          <a:p>
            <a:r>
              <a:rPr lang="en-CA" dirty="0"/>
              <a:t>DND/CAF</a:t>
            </a:r>
            <a:br>
              <a:rPr lang="en-CA" dirty="0"/>
            </a:br>
            <a:r>
              <a:rPr lang="en-CA" dirty="0"/>
              <a:t>Modelling and Simulation Coordination Office</a:t>
            </a:r>
            <a:br>
              <a:rPr lang="en-CA" dirty="0"/>
            </a:b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5445224"/>
            <a:ext cx="2592288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2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 2024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dirty="0">
              <a:solidFill>
                <a:srgbClr val="FF0000"/>
              </a:solidFill>
              <a:latin typeface="Arial"/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2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Maj Roach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20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JES MSCO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620688"/>
            <a:ext cx="867545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05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Version 0.2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55942" y="620688"/>
            <a:ext cx="1021434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1050" dirty="0">
                <a:solidFill>
                  <a:srgbClr val="FF0000"/>
                </a:solidFill>
                <a:latin typeface="Arial"/>
                <a:cs typeface="Times New Roman" panose="02020603050405020304" pitchFamily="18" charset="0"/>
              </a:rPr>
              <a:t>As of: Feb 24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239E52-DEF4-AD80-16FF-7B935C6D1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511" y="2492896"/>
            <a:ext cx="4608975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2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8B2E56-D3FE-16EC-7B60-EA2C3EE45344}"/>
              </a:ext>
            </a:extLst>
          </p:cNvPr>
          <p:cNvSpPr/>
          <p:nvPr/>
        </p:nvSpPr>
        <p:spPr>
          <a:xfrm>
            <a:off x="3476931" y="1166681"/>
            <a:ext cx="1518007" cy="8707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MSCO</a:t>
            </a:r>
          </a:p>
          <a:p>
            <a:pPr algn="ctr"/>
            <a:r>
              <a:rPr lang="en-CA" sz="1350" dirty="0"/>
              <a:t>LEAD</a:t>
            </a:r>
          </a:p>
          <a:p>
            <a:pPr algn="ctr"/>
            <a:r>
              <a:rPr lang="en-CA" sz="1350" dirty="0"/>
              <a:t>(LCOL/MAJ)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1D2EF1-C4EB-020A-2E0D-9D1C4D007548}"/>
              </a:ext>
            </a:extLst>
          </p:cNvPr>
          <p:cNvSpPr/>
          <p:nvPr/>
        </p:nvSpPr>
        <p:spPr>
          <a:xfrm>
            <a:off x="6628003" y="4570113"/>
            <a:ext cx="1202969" cy="6441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IT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CF188A-C61A-70C7-C63E-80B1FC954ECC}"/>
              </a:ext>
            </a:extLst>
          </p:cNvPr>
          <p:cNvSpPr/>
          <p:nvPr/>
        </p:nvSpPr>
        <p:spPr>
          <a:xfrm>
            <a:off x="6628003" y="3798786"/>
            <a:ext cx="1202969" cy="6441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Tech</a:t>
            </a:r>
          </a:p>
          <a:p>
            <a:pPr algn="ctr"/>
            <a:r>
              <a:rPr lang="en-CA" sz="1350" dirty="0"/>
              <a:t>Eng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ECEBAA-F6CC-252E-F5EE-C50D94A8C00C}"/>
              </a:ext>
            </a:extLst>
          </p:cNvPr>
          <p:cNvSpPr/>
          <p:nvPr/>
        </p:nvSpPr>
        <p:spPr>
          <a:xfrm>
            <a:off x="4943848" y="4497192"/>
            <a:ext cx="1202969" cy="64414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/>
              <a:t>MSCO </a:t>
            </a:r>
          </a:p>
          <a:p>
            <a:pPr algn="ctr"/>
            <a:r>
              <a:rPr lang="en-CA" sz="1050" dirty="0"/>
              <a:t>Simulation </a:t>
            </a:r>
          </a:p>
          <a:p>
            <a:pPr algn="ctr"/>
            <a:r>
              <a:rPr lang="en-CA" sz="1050" dirty="0"/>
              <a:t>Standards </a:t>
            </a:r>
          </a:p>
          <a:p>
            <a:pPr algn="ctr"/>
            <a:r>
              <a:rPr lang="en-CA" sz="1050" dirty="0"/>
              <a:t>Capt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BE44F5-60B9-50DC-2C5C-44E625427BBD}"/>
              </a:ext>
            </a:extLst>
          </p:cNvPr>
          <p:cNvSpPr/>
          <p:nvPr/>
        </p:nvSpPr>
        <p:spPr>
          <a:xfrm>
            <a:off x="4938833" y="3809172"/>
            <a:ext cx="1202969" cy="64414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50" dirty="0"/>
              <a:t>MSCO Governance/Policy</a:t>
            </a:r>
          </a:p>
          <a:p>
            <a:pPr algn="ctr"/>
            <a:r>
              <a:rPr lang="en-CA" sz="1050" dirty="0"/>
              <a:t>MAJ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F721C0-4E0D-A643-CC4C-6A55B37E19E3}"/>
              </a:ext>
            </a:extLst>
          </p:cNvPr>
          <p:cNvSpPr/>
          <p:nvPr/>
        </p:nvSpPr>
        <p:spPr>
          <a:xfrm>
            <a:off x="2997184" y="4484200"/>
            <a:ext cx="1202969" cy="6441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OPS</a:t>
            </a:r>
          </a:p>
          <a:p>
            <a:pPr algn="ctr"/>
            <a:r>
              <a:rPr lang="en-CA" sz="1350" dirty="0"/>
              <a:t>Planner</a:t>
            </a:r>
          </a:p>
          <a:p>
            <a:pPr algn="ctr"/>
            <a:r>
              <a:rPr lang="en-CA" sz="1350" dirty="0"/>
              <a:t>CAPT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6084E4-0878-45D6-00D7-685D74414856}"/>
              </a:ext>
            </a:extLst>
          </p:cNvPr>
          <p:cNvSpPr/>
          <p:nvPr/>
        </p:nvSpPr>
        <p:spPr>
          <a:xfrm>
            <a:off x="2997184" y="3798786"/>
            <a:ext cx="1202969" cy="6441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OPS LEAD</a:t>
            </a:r>
          </a:p>
          <a:p>
            <a:pPr algn="ctr"/>
            <a:r>
              <a:rPr lang="en-CA" sz="1350" dirty="0"/>
              <a:t>(MAJ)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FA8B50-7990-5821-285D-69FD52A48C40}"/>
              </a:ext>
            </a:extLst>
          </p:cNvPr>
          <p:cNvSpPr/>
          <p:nvPr/>
        </p:nvSpPr>
        <p:spPr>
          <a:xfrm>
            <a:off x="1059241" y="4543654"/>
            <a:ext cx="1202969" cy="6441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JBL/JOFL</a:t>
            </a:r>
          </a:p>
          <a:p>
            <a:pPr algn="ctr"/>
            <a:r>
              <a:rPr lang="en-CA" sz="1350" dirty="0"/>
              <a:t>Dep</a:t>
            </a:r>
          </a:p>
          <a:p>
            <a:pPr algn="ctr"/>
            <a:r>
              <a:rPr lang="en-CA" sz="1350" dirty="0"/>
              <a:t>MWO/CPO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564446-ED2A-AEE3-3C91-C53D4622621F}"/>
              </a:ext>
            </a:extLst>
          </p:cNvPr>
          <p:cNvSpPr/>
          <p:nvPr/>
        </p:nvSpPr>
        <p:spPr>
          <a:xfrm>
            <a:off x="1055536" y="3809172"/>
            <a:ext cx="1202969" cy="64414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JBL/JOFL LEAD</a:t>
            </a:r>
          </a:p>
          <a:p>
            <a:pPr algn="ctr"/>
            <a:r>
              <a:rPr lang="en-CA" sz="1350" dirty="0"/>
              <a:t>(MAJ)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676668-91B5-C14B-E451-FEA9F8406308}"/>
              </a:ext>
            </a:extLst>
          </p:cNvPr>
          <p:cNvSpPr/>
          <p:nvPr/>
        </p:nvSpPr>
        <p:spPr>
          <a:xfrm>
            <a:off x="7484277" y="1487520"/>
            <a:ext cx="1518007" cy="87073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Contractor</a:t>
            </a:r>
          </a:p>
          <a:p>
            <a:pPr algn="ctr"/>
            <a:r>
              <a:rPr lang="en-CA" sz="1350" dirty="0"/>
              <a:t>M&amp;S Software Eng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9B0331-72E0-D2F0-4366-91CA603E8C10}"/>
              </a:ext>
            </a:extLst>
          </p:cNvPr>
          <p:cNvSpPr/>
          <p:nvPr/>
        </p:nvSpPr>
        <p:spPr>
          <a:xfrm>
            <a:off x="5860105" y="1514652"/>
            <a:ext cx="1518007" cy="8707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Contractor</a:t>
            </a:r>
          </a:p>
          <a:p>
            <a:pPr algn="ctr"/>
            <a:r>
              <a:rPr lang="en-CA" sz="1350" dirty="0"/>
              <a:t>M&amp;S Software Eng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0D0130-A9A8-75B3-3CF0-B5C26D7EE914}"/>
              </a:ext>
            </a:extLst>
          </p:cNvPr>
          <p:cNvCxnSpPr>
            <a:cxnSpLocks/>
          </p:cNvCxnSpPr>
          <p:nvPr/>
        </p:nvCxnSpPr>
        <p:spPr>
          <a:xfrm>
            <a:off x="1657019" y="3141262"/>
            <a:ext cx="5572469" cy="119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B04C09-9CD2-6DF9-06B5-24A3AFA8E97B}"/>
              </a:ext>
            </a:extLst>
          </p:cNvPr>
          <p:cNvCxnSpPr>
            <a:stCxn id="4" idx="2"/>
          </p:cNvCxnSpPr>
          <p:nvPr/>
        </p:nvCxnSpPr>
        <p:spPr>
          <a:xfrm flipH="1">
            <a:off x="4235934" y="2037416"/>
            <a:ext cx="1" cy="1127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22C0BD-BCD8-DA15-675D-12AFCEE03727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1657020" y="3163962"/>
            <a:ext cx="0" cy="645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9C9D8D-CC75-F996-E3DA-1B0838803705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3583742" y="3141263"/>
            <a:ext cx="14927" cy="6575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606A7F-CD0F-F58A-BAC8-EEE2C8DFC96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525390" y="3141262"/>
            <a:ext cx="14928" cy="667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AD0EE40-EBC7-6815-BE9A-67BBCA5D967A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229488" y="3163769"/>
            <a:ext cx="0" cy="635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E9E650-1A86-7199-D320-9A0569C891A6}"/>
              </a:ext>
            </a:extLst>
          </p:cNvPr>
          <p:cNvCxnSpPr>
            <a:cxnSpLocks/>
            <a:stCxn id="4" idx="3"/>
            <a:endCxn id="18" idx="1"/>
          </p:cNvCxnSpPr>
          <p:nvPr/>
        </p:nvCxnSpPr>
        <p:spPr>
          <a:xfrm>
            <a:off x="4994937" y="1602048"/>
            <a:ext cx="865168" cy="347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8CC3C132-301F-871C-0CD3-889CF1A76932}"/>
              </a:ext>
            </a:extLst>
          </p:cNvPr>
          <p:cNvSpPr/>
          <p:nvPr/>
        </p:nvSpPr>
        <p:spPr>
          <a:xfrm>
            <a:off x="7484277" y="2434374"/>
            <a:ext cx="1518007" cy="7293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3D Modeller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DD1C980-67DF-5007-2311-66259883A3FA}"/>
              </a:ext>
            </a:extLst>
          </p:cNvPr>
          <p:cNvSpPr txBox="1"/>
          <p:nvPr/>
        </p:nvSpPr>
        <p:spPr>
          <a:xfrm>
            <a:off x="6900793" y="1198594"/>
            <a:ext cx="10791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350" dirty="0"/>
              <a:t>Contractors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4AF1B15-2D18-A869-6234-BAD066B376FA}"/>
              </a:ext>
            </a:extLst>
          </p:cNvPr>
          <p:cNvSpPr/>
          <p:nvPr/>
        </p:nvSpPr>
        <p:spPr>
          <a:xfrm>
            <a:off x="1055535" y="5273463"/>
            <a:ext cx="1202969" cy="64414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IT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E8B80D6-0B1A-F9E2-6D9C-F271E25E5E1D}"/>
              </a:ext>
            </a:extLst>
          </p:cNvPr>
          <p:cNvSpPr txBox="1"/>
          <p:nvPr/>
        </p:nvSpPr>
        <p:spPr>
          <a:xfrm>
            <a:off x="244503" y="1089826"/>
            <a:ext cx="18485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350" dirty="0"/>
              <a:t>Correct as at: Current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65BAF2-9CCC-1A10-5978-ACA66F94A803}"/>
              </a:ext>
            </a:extLst>
          </p:cNvPr>
          <p:cNvSpPr/>
          <p:nvPr/>
        </p:nvSpPr>
        <p:spPr>
          <a:xfrm>
            <a:off x="500933" y="1602048"/>
            <a:ext cx="703690" cy="3479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50" dirty="0"/>
              <a:t>Filled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9C8B70-44F3-C507-EFCE-AAD1CA0D516D}"/>
              </a:ext>
            </a:extLst>
          </p:cNvPr>
          <p:cNvSpPr/>
          <p:nvPr/>
        </p:nvSpPr>
        <p:spPr>
          <a:xfrm>
            <a:off x="500932" y="2017660"/>
            <a:ext cx="703690" cy="3479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dirty="0"/>
              <a:t>Dual role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E5A4E8-69E5-CE31-6FAF-6A52BA14AB68}"/>
              </a:ext>
            </a:extLst>
          </p:cNvPr>
          <p:cNvSpPr/>
          <p:nvPr/>
        </p:nvSpPr>
        <p:spPr>
          <a:xfrm>
            <a:off x="500933" y="2421244"/>
            <a:ext cx="703690" cy="3479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900" dirty="0"/>
              <a:t>VACANT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3094BC-9BE9-C928-464E-AAD7EFE03ED6}"/>
              </a:ext>
            </a:extLst>
          </p:cNvPr>
          <p:cNvSpPr txBox="1"/>
          <p:nvPr/>
        </p:nvSpPr>
        <p:spPr>
          <a:xfrm>
            <a:off x="1547771" y="764704"/>
            <a:ext cx="4986366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DND/CAF MODELLING AND SIMULATION COORD OFFICE</a:t>
            </a:r>
          </a:p>
        </p:txBody>
      </p:sp>
    </p:spTree>
    <p:extLst>
      <p:ext uri="{BB962C8B-B14F-4D97-AF65-F5344CB8AC3E}">
        <p14:creationId xmlns:p14="http://schemas.microsoft.com/office/powerpoint/2010/main" val="216670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4" name="Rectangle 4"/>
          <p:cNvSpPr>
            <a:spLocks noChangeArrowheads="1"/>
          </p:cNvSpPr>
          <p:nvPr/>
        </p:nvSpPr>
        <p:spPr bwMode="auto">
          <a:xfrm>
            <a:off x="457200" y="1574800"/>
            <a:ext cx="8420100" cy="393338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2900" algn="l"/>
              </a:tabLst>
              <a:defRPr sz="4000">
                <a:solidFill>
                  <a:schemeClr val="tx2"/>
                </a:solidFill>
                <a:latin typeface="Arial" pitchFamily="34" charset="0"/>
              </a:defRPr>
            </a:lvl1pPr>
            <a:lvl2pPr eaLnBrk="0" hangingPunct="0">
              <a:tabLst>
                <a:tab pos="342900" algn="l"/>
              </a:tabLst>
              <a:defRPr sz="4000">
                <a:solidFill>
                  <a:schemeClr val="tx2"/>
                </a:solidFill>
                <a:latin typeface="Arial" pitchFamily="34" charset="0"/>
              </a:defRPr>
            </a:lvl2pPr>
            <a:lvl3pPr eaLnBrk="0" hangingPunct="0">
              <a:tabLst>
                <a:tab pos="342900" algn="l"/>
              </a:tabLst>
              <a:defRPr sz="4000">
                <a:solidFill>
                  <a:schemeClr val="tx2"/>
                </a:solidFill>
                <a:latin typeface="Arial" pitchFamily="34" charset="0"/>
              </a:defRPr>
            </a:lvl3pPr>
            <a:lvl4pPr eaLnBrk="0" hangingPunct="0">
              <a:tabLst>
                <a:tab pos="342900" algn="l"/>
              </a:tabLst>
              <a:defRPr sz="4000">
                <a:solidFill>
                  <a:schemeClr val="tx2"/>
                </a:solidFill>
                <a:latin typeface="Arial" pitchFamily="34" charset="0"/>
              </a:defRPr>
            </a:lvl4pPr>
            <a:lvl5pPr eaLnBrk="0" hangingPunct="0">
              <a:tabLst>
                <a:tab pos="342900" algn="l"/>
              </a:tabLst>
              <a:defRPr sz="4000">
                <a:solidFill>
                  <a:schemeClr val="tx2"/>
                </a:solidFill>
                <a:latin typeface="Arial" pitchFamily="34" charset="0"/>
              </a:defRPr>
            </a:lvl5pPr>
            <a:lvl6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4000">
                <a:solidFill>
                  <a:schemeClr val="tx2"/>
                </a:solidFill>
                <a:latin typeface="Arial" pitchFamily="34" charset="0"/>
              </a:defRPr>
            </a:lvl6pPr>
            <a:lvl7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4000">
                <a:solidFill>
                  <a:schemeClr val="tx2"/>
                </a:solidFill>
                <a:latin typeface="Arial" pitchFamily="34" charset="0"/>
              </a:defRPr>
            </a:lvl7pPr>
            <a:lvl8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4000">
                <a:solidFill>
                  <a:schemeClr val="tx2"/>
                </a:solidFill>
                <a:latin typeface="Arial" pitchFamily="34" charset="0"/>
              </a:defRPr>
            </a:lvl8pPr>
            <a:lvl9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 sz="4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60000"/>
              <a:buFont typeface="Wingdings" pitchFamily="2" charset="2"/>
              <a:buChar char="q"/>
            </a:pP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</a:rPr>
              <a:t>  Defence Administrative Orders and Directives  	(DAOD) 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2010-0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</a:rPr>
              <a:t> Modelling and Simulation</a:t>
            </a:r>
          </a:p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60000"/>
              <a:buFont typeface="Wingdings" pitchFamily="2" charset="2"/>
              <a:buChar char="q"/>
            </a:pP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</a:rPr>
              <a:t>  Defence Administrative Orders and Directives  	(DAOD) </a:t>
            </a:r>
            <a:r>
              <a:rPr lang="en-US" altLang="en-US" sz="3200" b="1" dirty="0">
                <a:solidFill>
                  <a:srgbClr val="000000"/>
                </a:solidFill>
                <a:latin typeface="Times New Roman" pitchFamily="18" charset="0"/>
              </a:rPr>
              <a:t>2010-1</a:t>
            </a: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</a:rPr>
              <a:t> Modelling and Simulation 	Management. </a:t>
            </a:r>
          </a:p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60000"/>
              <a:buFont typeface="Wingdings" pitchFamily="2" charset="2"/>
              <a:buChar char="q"/>
            </a:pP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</a:rPr>
              <a:t>DND/CAF Capstone M&amp;S Strategy Feb 2013. </a:t>
            </a:r>
          </a:p>
          <a:p>
            <a:pPr eaLnBrk="1" fontAlgn="base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SzPct val="60000"/>
              <a:buFont typeface="Wingdings" pitchFamily="2" charset="2"/>
              <a:buChar char="q"/>
            </a:pPr>
            <a:r>
              <a:rPr lang="en-US" altLang="en-US" sz="3200" dirty="0">
                <a:solidFill>
                  <a:srgbClr val="000000"/>
                </a:solidFill>
                <a:latin typeface="Times New Roman" pitchFamily="18" charset="0"/>
              </a:rPr>
              <a:t>DND/CAF Capstone Roadmap Apr 2016.</a:t>
            </a:r>
          </a:p>
        </p:txBody>
      </p:sp>
      <p:sp>
        <p:nvSpPr>
          <p:cNvPr id="506885" name="Rectangle 5"/>
          <p:cNvSpPr>
            <a:spLocks noChangeArrowheads="1"/>
          </p:cNvSpPr>
          <p:nvPr/>
        </p:nvSpPr>
        <p:spPr bwMode="auto">
          <a:xfrm>
            <a:off x="1557338" y="515938"/>
            <a:ext cx="6245225" cy="7016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00"/>
                </a:solidFill>
                <a:latin typeface="Times New Roman" pitchFamily="18" charset="0"/>
              </a:rPr>
              <a:t>DND/CAF M&amp;S Policies</a:t>
            </a:r>
            <a:endParaRPr lang="en-CA" altLang="en-US" sz="4000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676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17" y="747646"/>
            <a:ext cx="867545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CA" sz="1050" dirty="0">
                <a:solidFill>
                  <a:srgbClr val="FF0000"/>
                </a:solidFill>
                <a:cs typeface="Times New Roman" panose="02020603050405020304" pitchFamily="18" charset="0"/>
              </a:rPr>
              <a:t>Version 0.2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48128" y="620688"/>
            <a:ext cx="564577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CA" sz="1050" dirty="0">
                <a:solidFill>
                  <a:srgbClr val="FF0000"/>
                </a:solidFill>
                <a:cs typeface="Times New Roman" panose="02020603050405020304" pitchFamily="18" charset="0"/>
              </a:rPr>
              <a:t>As of: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F4623F-6CFB-4420-9482-BB8ACC805F05}"/>
              </a:ext>
            </a:extLst>
          </p:cNvPr>
          <p:cNvSpPr txBox="1">
            <a:spLocks/>
          </p:cNvSpPr>
          <p:nvPr/>
        </p:nvSpPr>
        <p:spPr>
          <a:xfrm>
            <a:off x="2826730" y="370548"/>
            <a:ext cx="3670176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Activities 2024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14B62B-3045-F025-CF5A-5D4BB5F9A105}"/>
              </a:ext>
            </a:extLst>
          </p:cNvPr>
          <p:cNvSpPr txBox="1">
            <a:spLocks/>
          </p:cNvSpPr>
          <p:nvPr/>
        </p:nvSpPr>
        <p:spPr>
          <a:xfrm>
            <a:off x="415008" y="1348974"/>
            <a:ext cx="8712968" cy="475252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756920" lvl="1" indent="-457200">
              <a:buFont typeface="Wingdings" panose="05000000000000000000" pitchFamily="2" charset="2"/>
              <a:buChar char="Ø"/>
            </a:pPr>
            <a:r>
              <a:rPr lang="en-CA" sz="2500" kern="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lang="en-CA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e-build of the JMSA at CJWC to support L1 organisations, CJOC, CFD, DG Cyber, DG Space, supported by CO CJWC.</a:t>
            </a:r>
          </a:p>
          <a:p>
            <a:pPr marL="756920" lvl="1" indent="-457200">
              <a:buFont typeface="Wingdings" panose="05000000000000000000" pitchFamily="2" charset="2"/>
              <a:buChar char="Ø"/>
            </a:pPr>
            <a:r>
              <a:rPr lang="en-CA" sz="2500" kern="0" dirty="0">
                <a:solidFill>
                  <a:srgbClr val="000000"/>
                </a:solidFill>
                <a:latin typeface="Arial"/>
                <a:cs typeface="Arial"/>
              </a:rPr>
              <a:t>Manning review and manning increase to support full MSCO tasking including the support to the JMSA/JOFL. (new Public Service positions)</a:t>
            </a:r>
          </a:p>
          <a:p>
            <a:pPr marL="756920" lvl="1" indent="-457200">
              <a:buFont typeface="Wingdings" panose="05000000000000000000" pitchFamily="2" charset="2"/>
              <a:buChar char="Ø"/>
            </a:pPr>
            <a:r>
              <a:rPr lang="en-CA" sz="2500" kern="0" dirty="0">
                <a:solidFill>
                  <a:srgbClr val="000000"/>
                </a:solidFill>
                <a:latin typeface="Arial"/>
                <a:cs typeface="Arial"/>
              </a:rPr>
              <a:t>Reconnection to 5EE and NATO M&amp;S partners.</a:t>
            </a:r>
            <a:endParaRPr lang="en-CA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56920" lvl="1" indent="-457200">
              <a:buFont typeface="Wingdings" panose="05000000000000000000" pitchFamily="2" charset="2"/>
              <a:buChar char="Ø"/>
            </a:pPr>
            <a:r>
              <a:rPr lang="en-CA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Participation in the NATO NMSG. </a:t>
            </a:r>
          </a:p>
          <a:p>
            <a:pPr marL="756920" lvl="1" indent="-457200">
              <a:buFont typeface="Wingdings" panose="05000000000000000000" pitchFamily="2" charset="2"/>
              <a:buChar char="Ø"/>
            </a:pPr>
            <a:r>
              <a:rPr lang="en-CA" sz="2500" kern="0" dirty="0">
                <a:solidFill>
                  <a:srgbClr val="000000"/>
                </a:solidFill>
                <a:latin typeface="Arial"/>
                <a:cs typeface="Arial"/>
              </a:rPr>
              <a:t>Review and rewrite strategic documents. FY 2024.</a:t>
            </a:r>
          </a:p>
          <a:p>
            <a:pPr marL="756920" lvl="1" indent="-457200">
              <a:buFont typeface="Wingdings" panose="05000000000000000000" pitchFamily="2" charset="2"/>
              <a:buChar char="Ø"/>
            </a:pPr>
            <a:endParaRPr lang="en-CA" sz="25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56920" lvl="1" indent="-457200">
              <a:buFont typeface="Wingdings" panose="05000000000000000000" pitchFamily="2" charset="2"/>
              <a:buChar char="Ø"/>
            </a:pPr>
            <a:endParaRPr lang="en-CA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CA" sz="2800" kern="0" dirty="0">
              <a:solidFill>
                <a:srgbClr val="000000"/>
              </a:solidFill>
              <a:latin typeface="Arial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14325" indent="0">
              <a:buNone/>
            </a:pPr>
            <a:endParaRPr kumimoji="0" lang="en-CA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350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17" y="747646"/>
            <a:ext cx="867545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CA" sz="1050" dirty="0">
                <a:solidFill>
                  <a:srgbClr val="FF0000"/>
                </a:solidFill>
                <a:cs typeface="Times New Roman" panose="02020603050405020304" pitchFamily="18" charset="0"/>
              </a:rPr>
              <a:t>Version 0.2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48128" y="620688"/>
            <a:ext cx="564577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CA" sz="1050" dirty="0">
                <a:solidFill>
                  <a:srgbClr val="FF0000"/>
                </a:solidFill>
                <a:cs typeface="Times New Roman" panose="02020603050405020304" pitchFamily="18" charset="0"/>
              </a:rPr>
              <a:t>As of: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F4623F-6CFB-4420-9482-BB8ACC805F05}"/>
              </a:ext>
            </a:extLst>
          </p:cNvPr>
          <p:cNvSpPr txBox="1">
            <a:spLocks/>
          </p:cNvSpPr>
          <p:nvPr/>
        </p:nvSpPr>
        <p:spPr>
          <a:xfrm>
            <a:off x="2826730" y="370548"/>
            <a:ext cx="3670176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Activities 2024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14B62B-3045-F025-CF5A-5D4BB5F9A105}"/>
              </a:ext>
            </a:extLst>
          </p:cNvPr>
          <p:cNvSpPr txBox="1">
            <a:spLocks/>
          </p:cNvSpPr>
          <p:nvPr/>
        </p:nvSpPr>
        <p:spPr>
          <a:xfrm>
            <a:off x="415008" y="1348974"/>
            <a:ext cx="5165104" cy="475252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756920" lvl="1" indent="-457200">
              <a:buFont typeface="Wingdings" panose="05000000000000000000" pitchFamily="2" charset="2"/>
              <a:buChar char="Ø"/>
            </a:pPr>
            <a:r>
              <a:rPr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Commenced build of an </a:t>
            </a:r>
            <a:r>
              <a:rPr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Unclas</a:t>
            </a:r>
            <a:r>
              <a:rPr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test lab in </a:t>
            </a:r>
            <a:r>
              <a:rPr lang="en-CA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Bld</a:t>
            </a:r>
            <a:r>
              <a:rPr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4, CJWC.</a:t>
            </a:r>
          </a:p>
          <a:p>
            <a:pPr marL="756920" lvl="1" indent="-457200">
              <a:buFont typeface="Wingdings" panose="05000000000000000000" pitchFamily="2" charset="2"/>
              <a:buChar char="Ø"/>
            </a:pPr>
            <a:r>
              <a:rPr lang="en-CA" sz="1800" kern="0" dirty="0">
                <a:solidFill>
                  <a:srgbClr val="000000"/>
                </a:solidFill>
                <a:latin typeface="Arial"/>
                <a:cs typeface="Arial"/>
              </a:rPr>
              <a:t>Acceptance of CAF software held by the DLCSPM and the RAWC.  Partner with CFD to acquire a Joint Simulation application (JTLS-GO) in FY 23/24</a:t>
            </a:r>
          </a:p>
          <a:p>
            <a:pPr marL="756920" lvl="1" indent="-457200">
              <a:buFont typeface="Wingdings" panose="05000000000000000000" pitchFamily="2" charset="2"/>
              <a:buChar char="Ø"/>
            </a:pPr>
            <a:r>
              <a:rPr lang="en-CA" sz="1800" kern="0" dirty="0">
                <a:solidFill>
                  <a:srgbClr val="000000"/>
                </a:solidFill>
                <a:latin typeface="Arial"/>
                <a:cs typeface="Arial"/>
              </a:rPr>
              <a:t>Participation in JOFL development WG for the build in FY 2024.</a:t>
            </a:r>
            <a:endParaRPr lang="en-CA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56920" lvl="1" indent="-457200">
              <a:buFont typeface="Wingdings" panose="05000000000000000000" pitchFamily="2" charset="2"/>
              <a:buChar char="Ø"/>
            </a:pPr>
            <a:r>
              <a:rPr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Continued Participation in the NATO MSG BM. </a:t>
            </a:r>
          </a:p>
          <a:p>
            <a:pPr marL="756920" lvl="1" indent="-457200">
              <a:buFont typeface="Wingdings" panose="05000000000000000000" pitchFamily="2" charset="2"/>
              <a:buChar char="Ø"/>
            </a:pPr>
            <a:r>
              <a:rPr lang="en-CA" sz="1800" kern="0" dirty="0">
                <a:solidFill>
                  <a:srgbClr val="000000"/>
                </a:solidFill>
                <a:latin typeface="Arial"/>
                <a:cs typeface="Arial"/>
              </a:rPr>
              <a:t>Conduct of the Synthetic Environment Working Group 12 – 15 Apr 24.</a:t>
            </a:r>
          </a:p>
          <a:p>
            <a:pPr marL="756920" lvl="1" indent="-457200">
              <a:buFont typeface="Wingdings" panose="05000000000000000000" pitchFamily="2" charset="2"/>
              <a:buChar char="Ø"/>
            </a:pPr>
            <a:r>
              <a:rPr lang="en-CA" sz="1800" kern="0" dirty="0">
                <a:solidFill>
                  <a:srgbClr val="000000"/>
                </a:solidFill>
                <a:latin typeface="Arial"/>
                <a:cs typeface="Arial"/>
              </a:rPr>
              <a:t>Planned Fall SEWG in Sep 24 and </a:t>
            </a:r>
            <a:r>
              <a:rPr lang="en-CA" sz="1800" kern="0" dirty="0">
                <a:solidFill>
                  <a:srgbClr val="000000"/>
                </a:solidFill>
                <a:cs typeface="Arial"/>
              </a:rPr>
              <a:t>Sim Symposium for Oct 24.</a:t>
            </a:r>
            <a:endParaRPr lang="en-CA" sz="18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56920" lvl="1" indent="-457200">
              <a:buFont typeface="Wingdings" panose="05000000000000000000" pitchFamily="2" charset="2"/>
              <a:buChar char="Ø"/>
            </a:pPr>
            <a:endParaRPr lang="en-CA" sz="18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56920" lvl="1" indent="-457200">
              <a:buFont typeface="Wingdings" panose="05000000000000000000" pitchFamily="2" charset="2"/>
              <a:buChar char="Ø"/>
            </a:pPr>
            <a:endParaRPr lang="en-CA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CA" sz="2800" kern="0" dirty="0">
              <a:solidFill>
                <a:srgbClr val="000000"/>
              </a:solidFill>
              <a:latin typeface="Arial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14325" indent="0">
              <a:buNone/>
            </a:pPr>
            <a:endParaRPr kumimoji="0" lang="en-CA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166F0-D72B-33BC-FAF4-8A655DA9B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350" y="1484784"/>
            <a:ext cx="2816355" cy="20707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64B172-6DBB-0E08-2161-5A480B2AE37D}"/>
              </a:ext>
            </a:extLst>
          </p:cNvPr>
          <p:cNvSpPr txBox="1"/>
          <p:nvPr/>
        </p:nvSpPr>
        <p:spPr>
          <a:xfrm rot="10800000" flipV="1">
            <a:off x="5868358" y="3563542"/>
            <a:ext cx="2816356" cy="73866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CA" sz="1400" kern="0" dirty="0">
                <a:solidFill>
                  <a:srgbClr val="000000"/>
                </a:solidFill>
                <a:latin typeface="Arial"/>
                <a:cs typeface="Arial"/>
              </a:rPr>
              <a:t>Partner with CFD to acquire a Joint Simulation application (JTLS-GO) in FY 23/24</a:t>
            </a:r>
            <a:endParaRPr lang="en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76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17" y="747646"/>
            <a:ext cx="867545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CA" sz="1050" dirty="0">
                <a:solidFill>
                  <a:srgbClr val="FF0000"/>
                </a:solidFill>
                <a:cs typeface="Times New Roman" panose="02020603050405020304" pitchFamily="18" charset="0"/>
              </a:rPr>
              <a:t>Version 0.2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48128" y="620688"/>
            <a:ext cx="564577" cy="25391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CA" sz="1050" dirty="0">
                <a:solidFill>
                  <a:srgbClr val="FF0000"/>
                </a:solidFill>
                <a:cs typeface="Times New Roman" panose="02020603050405020304" pitchFamily="18" charset="0"/>
              </a:rPr>
              <a:t>As of: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DF4623F-6CFB-4420-9482-BB8ACC805F05}"/>
              </a:ext>
            </a:extLst>
          </p:cNvPr>
          <p:cNvSpPr txBox="1">
            <a:spLocks/>
          </p:cNvSpPr>
          <p:nvPr/>
        </p:nvSpPr>
        <p:spPr>
          <a:xfrm>
            <a:off x="2826730" y="370548"/>
            <a:ext cx="3670176" cy="1008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Long Term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514B62B-3045-F025-CF5A-5D4BB5F9A105}"/>
              </a:ext>
            </a:extLst>
          </p:cNvPr>
          <p:cNvSpPr txBox="1">
            <a:spLocks/>
          </p:cNvSpPr>
          <p:nvPr/>
        </p:nvSpPr>
        <p:spPr>
          <a:xfrm>
            <a:off x="415008" y="1348974"/>
            <a:ext cx="8712968" cy="475252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756920" lvl="1" indent="-457200">
              <a:buFont typeface="Wingdings" panose="05000000000000000000" pitchFamily="2" charset="2"/>
              <a:buChar char="Ø"/>
            </a:pPr>
            <a:r>
              <a:rPr lang="en-CA" sz="2500" kern="0" dirty="0">
                <a:solidFill>
                  <a:srgbClr val="000000"/>
                </a:solidFill>
                <a:latin typeface="Arial"/>
                <a:cs typeface="Arial"/>
              </a:rPr>
              <a:t>E</a:t>
            </a:r>
            <a:r>
              <a:rPr lang="en-CA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stablished Tiger Teams with a Service Lead to support Training and Education for M&amp;S across the CAF.</a:t>
            </a:r>
          </a:p>
          <a:p>
            <a:pPr marL="756920" lvl="1" indent="-457200">
              <a:buFont typeface="Wingdings" panose="05000000000000000000" pitchFamily="2" charset="2"/>
              <a:buChar char="Ø"/>
            </a:pPr>
            <a:r>
              <a:rPr lang="en-CA" sz="2500" kern="0" dirty="0">
                <a:solidFill>
                  <a:srgbClr val="000000"/>
                </a:solidFill>
                <a:latin typeface="Arial"/>
                <a:cs typeface="Arial"/>
              </a:rPr>
              <a:t>Standards and standardised practices for the use of M&amp;S in the CAF/DND.  Release of the approved and signed CMSSP.</a:t>
            </a:r>
          </a:p>
          <a:p>
            <a:pPr marL="756920" lvl="1" indent="-457200">
              <a:buFont typeface="Wingdings" panose="05000000000000000000" pitchFamily="2" charset="2"/>
              <a:buChar char="Ø"/>
            </a:pPr>
            <a:r>
              <a:rPr lang="en-CA" sz="2500" kern="0" dirty="0">
                <a:solidFill>
                  <a:srgbClr val="000000"/>
                </a:solidFill>
                <a:latin typeface="Arial"/>
                <a:cs typeface="Arial"/>
              </a:rPr>
              <a:t>Rewrite of the DAODs, Capstone Strategy and RoadMap with a sign off in 2025.</a:t>
            </a:r>
          </a:p>
          <a:p>
            <a:pPr marL="756920" lvl="1" indent="-457200">
              <a:buFont typeface="Wingdings" panose="05000000000000000000" pitchFamily="2" charset="2"/>
              <a:buChar char="Ø"/>
            </a:pPr>
            <a:r>
              <a:rPr lang="en-CA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Push enterprise level software to other services.  </a:t>
            </a:r>
            <a:r>
              <a:rPr lang="en-CA" sz="2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(JTLS, HIVE, VCCI)</a:t>
            </a:r>
            <a:endParaRPr lang="en-CA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756920" lvl="1" indent="-457200">
              <a:buFont typeface="Wingdings" panose="05000000000000000000" pitchFamily="2" charset="2"/>
              <a:buChar char="Ø"/>
            </a:pPr>
            <a:endParaRPr lang="en-CA" sz="2500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56920" lvl="1" indent="-457200">
              <a:buFont typeface="Wingdings" panose="05000000000000000000" pitchFamily="2" charset="2"/>
              <a:buChar char="Ø"/>
            </a:pPr>
            <a:endParaRPr lang="en-CA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CA" sz="2800" kern="0" dirty="0">
              <a:solidFill>
                <a:srgbClr val="000000"/>
              </a:solidFill>
              <a:latin typeface="Arial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14325" indent="0">
              <a:buNone/>
            </a:pPr>
            <a:endParaRPr kumimoji="0" lang="en-CA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69014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  <a:txDef>
      <a:spPr/>
      <a:bodyPr/>
      <a:lstStyle>
        <a:defPPr algn="ctr">
          <a:defRPr sz="14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6FD4A8D28FF242BC21ABC1BB1D4C0F" ma:contentTypeVersion="19" ma:contentTypeDescription="Create a new document." ma:contentTypeScope="" ma:versionID="2bbb46be49e487b457fc890294939fca">
  <xsd:schema xmlns:xsd="http://www.w3.org/2001/XMLSchema" xmlns:xs="http://www.w3.org/2001/XMLSchema" xmlns:p="http://schemas.microsoft.com/office/2006/metadata/properties" xmlns:ns2="3a80e326-3e28-4f3c-97d9-0297403def2e" xmlns:ns3="579ac595-23ca-449e-a766-93421715d93c" targetNamespace="http://schemas.microsoft.com/office/2006/metadata/properties" ma:root="true" ma:fieldsID="ba91ec6519c721ddbc93645da732f3ba" ns2:_="" ns3:_="">
    <xsd:import namespace="3a80e326-3e28-4f3c-97d9-0297403def2e"/>
    <xsd:import namespace="579ac595-23ca-449e-a766-93421715d93c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0e326-3e28-4f3c-97d9-0297403def2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13a7adb-b749-4786-9467-ab5e81eca5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ac595-23ca-449e-a766-93421715d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80e326-3e28-4f3c-97d9-0297403def2e">
      <Terms xmlns="http://schemas.microsoft.com/office/infopath/2007/PartnerControls"/>
    </lcf76f155ced4ddcb4097134ff3c332f>
    <SharedWithUsers xmlns="579ac595-23ca-449e-a766-93421715d93c">
      <UserInfo>
        <DisplayName>MSCO Members</DisplayName>
        <AccountId>8</AccountId>
        <AccountType/>
      </UserInfo>
    </SharedWithUsers>
    <MigrationWizIdPermissions xmlns="3a80e326-3e28-4f3c-97d9-0297403def2e" xsi:nil="true"/>
    <MigrationWizIdSecurityGroups xmlns="3a80e326-3e28-4f3c-97d9-0297403def2e" xsi:nil="true"/>
    <MigrationWizIdPermissionLevels xmlns="3a80e326-3e28-4f3c-97d9-0297403def2e" xsi:nil="true"/>
    <MigrationWizIdDocumentLibraryPermissions xmlns="3a80e326-3e28-4f3c-97d9-0297403def2e" xsi:nil="true"/>
    <MigrationWizId xmlns="3a80e326-3e28-4f3c-97d9-0297403def2e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84E169C-0FBD-485A-BE6A-561348118F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A6C21B-04F9-4C52-A3EE-6BD946B50A1F}"/>
</file>

<file path=customXml/itemProps3.xml><?xml version="1.0" encoding="utf-8"?>
<ds:datastoreItem xmlns:ds="http://schemas.openxmlformats.org/officeDocument/2006/customXml" ds:itemID="{40ACB6B9-0E04-4E4E-BCEB-907A3788BFB5}">
  <ds:schemaRefs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c9e54f20-d442-4b03-9fe7-25a71a9295ce"/>
    <ds:schemaRef ds:uri="http://purl.org/dc/dcmitype/"/>
    <ds:schemaRef ds:uri="7eaa7d18-839f-4de5-b563-56ba8dd1d934"/>
    <ds:schemaRef ds:uri="4e4e7067-1b66-4815-83c0-e5717f015141"/>
    <ds:schemaRef ds:uri="http://schemas.microsoft.com/sharepoint/v3"/>
    <ds:schemaRef ds:uri="961ee2b3-31d5-4b82-82db-09dbd3b86330"/>
  </ds:schemaRefs>
</ds:datastoreItem>
</file>

<file path=customXml/itemProps4.xml><?xml version="1.0" encoding="utf-8"?>
<ds:datastoreItem xmlns:ds="http://schemas.openxmlformats.org/officeDocument/2006/customXml" ds:itemID="{2CB59644-3D71-41A1-B19E-0EFDFC2F63B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2145</TotalTime>
  <Words>524</Words>
  <Application>Microsoft Office PowerPoint</Application>
  <PresentationFormat>On-screen Show (4:3)</PresentationFormat>
  <Paragraphs>110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1_Default Design</vt:lpstr>
      <vt:lpstr>DND/CAF Modelling and Simulation Coordination Office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National Defence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C2/SIM</dc:title>
  <dc:creator>langlois.ll</dc:creator>
  <cp:lastModifiedBy>Scott Roach</cp:lastModifiedBy>
  <cp:revision>103</cp:revision>
  <cp:lastPrinted>2016-02-23T14:59:24Z</cp:lastPrinted>
  <dcterms:created xsi:type="dcterms:W3CDTF">2016-02-10T19:15:41Z</dcterms:created>
  <dcterms:modified xsi:type="dcterms:W3CDTF">2024-03-18T22:02:12Z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0x0101009A6FD4A8D28FF242BC21ABC1BB1D4C0F</vt:lpwstr>
  </property>
  <property fmtid="{D5CDD505-2E9C-101B-9397-08002B2CF9AE}" pid="3" name="_dlc_DocIdItemGuid">
    <vt:lpwstr>1a5e08d8-72f8-4503-8805-9889224c4b49</vt:lpwstr>
  </property>
  <property fmtid="{D5CDD505-2E9C-101B-9397-08002B2CF9AE}" pid="4" name="MediaServiceImageTags">
    <vt:lpwstr/>
  </property>
</Properties>
</file>