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3744" r:id="rId6"/>
    <p:sldId id="3736" r:id="rId7"/>
    <p:sldId id="3737" r:id="rId8"/>
    <p:sldId id="3738" r:id="rId9"/>
    <p:sldId id="3739" r:id="rId10"/>
    <p:sldId id="3740" r:id="rId11"/>
    <p:sldId id="3741" r:id="rId12"/>
    <p:sldId id="3742" r:id="rId13"/>
    <p:sldId id="3745" r:id="rId14"/>
    <p:sldId id="3746" r:id="rId15"/>
    <p:sldId id="3743" r:id="rId16"/>
    <p:sldId id="372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94074"/>
    <a:srgbClr val="FF0000"/>
    <a:srgbClr val="687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AFB718-858A-4024-B348-1F575C6F1C5C}" v="1" dt="2024-03-20T15:43:45.084"/>
  </p1510:revLst>
</p1510:revInfo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96" d="100"/>
          <a:sy n="96" d="100"/>
        </p:scale>
        <p:origin x="-86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land, Ellen" userId="e3ef69a0-87b2-4717-b415-772e522cf1d2" providerId="ADAL" clId="{C3AFB718-858A-4024-B348-1F575C6F1C5C}"/>
    <pc:docChg chg="custSel addSld delSld modSld">
      <pc:chgData name="Roland, Ellen" userId="e3ef69a0-87b2-4717-b415-772e522cf1d2" providerId="ADAL" clId="{C3AFB718-858A-4024-B348-1F575C6F1C5C}" dt="2024-03-20T15:50:21.263" v="738" actId="20577"/>
      <pc:docMkLst>
        <pc:docMk/>
      </pc:docMkLst>
      <pc:sldChg chg="modSp mod">
        <pc:chgData name="Roland, Ellen" userId="e3ef69a0-87b2-4717-b415-772e522cf1d2" providerId="ADAL" clId="{C3AFB718-858A-4024-B348-1F575C6F1C5C}" dt="2024-03-20T15:41:20.325" v="10" actId="20577"/>
        <pc:sldMkLst>
          <pc:docMk/>
          <pc:sldMk cId="3713011442" sldId="256"/>
        </pc:sldMkLst>
        <pc:spChg chg="mod">
          <ac:chgData name="Roland, Ellen" userId="e3ef69a0-87b2-4717-b415-772e522cf1d2" providerId="ADAL" clId="{C3AFB718-858A-4024-B348-1F575C6F1C5C}" dt="2024-03-20T15:41:20.325" v="10" actId="20577"/>
          <ac:spMkLst>
            <pc:docMk/>
            <pc:sldMk cId="3713011442" sldId="256"/>
            <ac:spMk id="2" creationId="{2ABA6426-9F1E-466F-9DD6-4BE6D460D9CE}"/>
          </ac:spMkLst>
        </pc:spChg>
      </pc:sldChg>
      <pc:sldChg chg="del">
        <pc:chgData name="Roland, Ellen" userId="e3ef69a0-87b2-4717-b415-772e522cf1d2" providerId="ADAL" clId="{C3AFB718-858A-4024-B348-1F575C6F1C5C}" dt="2024-03-20T15:41:34.884" v="11" actId="2696"/>
        <pc:sldMkLst>
          <pc:docMk/>
          <pc:sldMk cId="3838057383" sldId="3728"/>
        </pc:sldMkLst>
      </pc:sldChg>
      <pc:sldChg chg="del">
        <pc:chgData name="Roland, Ellen" userId="e3ef69a0-87b2-4717-b415-772e522cf1d2" providerId="ADAL" clId="{C3AFB718-858A-4024-B348-1F575C6F1C5C}" dt="2024-03-20T15:41:34.884" v="11" actId="2696"/>
        <pc:sldMkLst>
          <pc:docMk/>
          <pc:sldMk cId="1776247991" sldId="3729"/>
        </pc:sldMkLst>
      </pc:sldChg>
      <pc:sldChg chg="del">
        <pc:chgData name="Roland, Ellen" userId="e3ef69a0-87b2-4717-b415-772e522cf1d2" providerId="ADAL" clId="{C3AFB718-858A-4024-B348-1F575C6F1C5C}" dt="2024-03-20T15:41:34.884" v="11" actId="2696"/>
        <pc:sldMkLst>
          <pc:docMk/>
          <pc:sldMk cId="1250861264" sldId="3730"/>
        </pc:sldMkLst>
      </pc:sldChg>
      <pc:sldChg chg="del">
        <pc:chgData name="Roland, Ellen" userId="e3ef69a0-87b2-4717-b415-772e522cf1d2" providerId="ADAL" clId="{C3AFB718-858A-4024-B348-1F575C6F1C5C}" dt="2024-03-20T15:41:34.884" v="11" actId="2696"/>
        <pc:sldMkLst>
          <pc:docMk/>
          <pc:sldMk cId="91136561" sldId="3731"/>
        </pc:sldMkLst>
      </pc:sldChg>
      <pc:sldChg chg="del">
        <pc:chgData name="Roland, Ellen" userId="e3ef69a0-87b2-4717-b415-772e522cf1d2" providerId="ADAL" clId="{C3AFB718-858A-4024-B348-1F575C6F1C5C}" dt="2024-03-20T15:41:34.884" v="11" actId="2696"/>
        <pc:sldMkLst>
          <pc:docMk/>
          <pc:sldMk cId="3812299264" sldId="3732"/>
        </pc:sldMkLst>
      </pc:sldChg>
      <pc:sldChg chg="del">
        <pc:chgData name="Roland, Ellen" userId="e3ef69a0-87b2-4717-b415-772e522cf1d2" providerId="ADAL" clId="{C3AFB718-858A-4024-B348-1F575C6F1C5C}" dt="2024-03-20T15:41:34.884" v="11" actId="2696"/>
        <pc:sldMkLst>
          <pc:docMk/>
          <pc:sldMk cId="3366408280" sldId="3733"/>
        </pc:sldMkLst>
      </pc:sldChg>
      <pc:sldChg chg="del">
        <pc:chgData name="Roland, Ellen" userId="e3ef69a0-87b2-4717-b415-772e522cf1d2" providerId="ADAL" clId="{C3AFB718-858A-4024-B348-1F575C6F1C5C}" dt="2024-03-20T15:41:34.884" v="11" actId="2696"/>
        <pc:sldMkLst>
          <pc:docMk/>
          <pc:sldMk cId="2775017232" sldId="3734"/>
        </pc:sldMkLst>
      </pc:sldChg>
      <pc:sldChg chg="del">
        <pc:chgData name="Roland, Ellen" userId="e3ef69a0-87b2-4717-b415-772e522cf1d2" providerId="ADAL" clId="{C3AFB718-858A-4024-B348-1F575C6F1C5C}" dt="2024-03-20T15:41:34.884" v="11" actId="2696"/>
        <pc:sldMkLst>
          <pc:docMk/>
          <pc:sldMk cId="3095786519" sldId="3735"/>
        </pc:sldMkLst>
      </pc:sldChg>
      <pc:sldChg chg="modSp mod">
        <pc:chgData name="Roland, Ellen" userId="e3ef69a0-87b2-4717-b415-772e522cf1d2" providerId="ADAL" clId="{C3AFB718-858A-4024-B348-1F575C6F1C5C}" dt="2024-03-20T15:43:58.076" v="61" actId="20577"/>
        <pc:sldMkLst>
          <pc:docMk/>
          <pc:sldMk cId="3757251999" sldId="3743"/>
        </pc:sldMkLst>
        <pc:spChg chg="mod">
          <ac:chgData name="Roland, Ellen" userId="e3ef69a0-87b2-4717-b415-772e522cf1d2" providerId="ADAL" clId="{C3AFB718-858A-4024-B348-1F575C6F1C5C}" dt="2024-03-20T15:43:58.076" v="61" actId="20577"/>
          <ac:spMkLst>
            <pc:docMk/>
            <pc:sldMk cId="3757251999" sldId="3743"/>
            <ac:spMk id="2" creationId="{ACD1C206-A1F1-8165-0428-7DF6BA0D7B56}"/>
          </ac:spMkLst>
        </pc:spChg>
      </pc:sldChg>
      <pc:sldChg chg="modSp new mod">
        <pc:chgData name="Roland, Ellen" userId="e3ef69a0-87b2-4717-b415-772e522cf1d2" providerId="ADAL" clId="{C3AFB718-858A-4024-B348-1F575C6F1C5C}" dt="2024-03-20T15:50:21.263" v="738" actId="20577"/>
        <pc:sldMkLst>
          <pc:docMk/>
          <pc:sldMk cId="2951380113" sldId="3744"/>
        </pc:sldMkLst>
        <pc:spChg chg="mod">
          <ac:chgData name="Roland, Ellen" userId="e3ef69a0-87b2-4717-b415-772e522cf1d2" providerId="ADAL" clId="{C3AFB718-858A-4024-B348-1F575C6F1C5C}" dt="2024-03-20T15:44:38.047" v="86" actId="20577"/>
          <ac:spMkLst>
            <pc:docMk/>
            <pc:sldMk cId="2951380113" sldId="3744"/>
            <ac:spMk id="2" creationId="{63DD5D2D-08F4-0EBC-023F-C08A208AD441}"/>
          </ac:spMkLst>
        </pc:spChg>
        <pc:spChg chg="mod">
          <ac:chgData name="Roland, Ellen" userId="e3ef69a0-87b2-4717-b415-772e522cf1d2" providerId="ADAL" clId="{C3AFB718-858A-4024-B348-1F575C6F1C5C}" dt="2024-03-20T15:50:21.263" v="738" actId="20577"/>
          <ac:spMkLst>
            <pc:docMk/>
            <pc:sldMk cId="2951380113" sldId="3744"/>
            <ac:spMk id="3" creationId="{6509F574-B0C8-8683-EFF9-D8813E9D595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862E6-7E53-48DA-A062-D23B37C7A30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E000F-D848-4820-8CF2-21B8155E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82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31">
            <a:extLst>
              <a:ext uri="{FF2B5EF4-FFF2-40B4-BE49-F238E27FC236}">
                <a16:creationId xmlns:a16="http://schemas.microsoft.com/office/drawing/2014/main" xmlns="" id="{2D6401CB-A442-68CB-FD6C-81FB40B9E16F}"/>
              </a:ext>
            </a:extLst>
          </p:cNvPr>
          <p:cNvSpPr/>
          <p:nvPr userDrawn="1"/>
        </p:nvSpPr>
        <p:spPr>
          <a:xfrm flipH="1" flipV="1">
            <a:off x="1332788" y="856488"/>
            <a:ext cx="10478212" cy="6020582"/>
          </a:xfrm>
          <a:custGeom>
            <a:avLst/>
            <a:gdLst>
              <a:gd name="connsiteX0" fmla="*/ 8133809 w 10478212"/>
              <a:gd name="connsiteY0" fmla="*/ 6020582 h 6020582"/>
              <a:gd name="connsiteX1" fmla="*/ 0 w 10478212"/>
              <a:gd name="connsiteY1" fmla="*/ 6020582 h 6020582"/>
              <a:gd name="connsiteX2" fmla="*/ 0 w 10478212"/>
              <a:gd name="connsiteY2" fmla="*/ 0 h 6020582"/>
              <a:gd name="connsiteX3" fmla="*/ 8430842 w 10478212"/>
              <a:gd name="connsiteY3" fmla="*/ 0 h 6020582"/>
              <a:gd name="connsiteX4" fmla="*/ 10478212 w 10478212"/>
              <a:gd name="connsiteY4" fmla="*/ 6019966 h 6020582"/>
              <a:gd name="connsiteX5" fmla="*/ 8133809 w 10478212"/>
              <a:gd name="connsiteY5" fmla="*/ 6019966 h 602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78212" h="6020582">
                <a:moveTo>
                  <a:pt x="8133809" y="6020582"/>
                </a:moveTo>
                <a:lnTo>
                  <a:pt x="0" y="6020582"/>
                </a:lnTo>
                <a:lnTo>
                  <a:pt x="0" y="0"/>
                </a:lnTo>
                <a:lnTo>
                  <a:pt x="8430842" y="0"/>
                </a:lnTo>
                <a:lnTo>
                  <a:pt x="10478212" y="6019966"/>
                </a:lnTo>
                <a:lnTo>
                  <a:pt x="8133809" y="6019966"/>
                </a:lnTo>
                <a:close/>
              </a:path>
            </a:pathLst>
          </a:custGeom>
          <a:solidFill>
            <a:srgbClr val="5DA9E8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608F8134-69F2-5246-69B7-C883B5AB0BA7}"/>
              </a:ext>
            </a:extLst>
          </p:cNvPr>
          <p:cNvSpPr/>
          <p:nvPr userDrawn="1"/>
        </p:nvSpPr>
        <p:spPr>
          <a:xfrm flipH="1" flipV="1">
            <a:off x="1231186" y="-17506"/>
            <a:ext cx="10960812" cy="6894576"/>
          </a:xfrm>
          <a:custGeom>
            <a:avLst/>
            <a:gdLst>
              <a:gd name="connsiteX0" fmla="*/ 8616409 w 10960812"/>
              <a:gd name="connsiteY0" fmla="*/ 6894576 h 6894576"/>
              <a:gd name="connsiteX1" fmla="*/ 0 w 10960812"/>
              <a:gd name="connsiteY1" fmla="*/ 6894576 h 6894576"/>
              <a:gd name="connsiteX2" fmla="*/ 0 w 10960812"/>
              <a:gd name="connsiteY2" fmla="*/ 0 h 6894576"/>
              <a:gd name="connsiteX3" fmla="*/ 8616409 w 10960812"/>
              <a:gd name="connsiteY3" fmla="*/ 0 h 6894576"/>
              <a:gd name="connsiteX4" fmla="*/ 8616409 w 10960812"/>
              <a:gd name="connsiteY4" fmla="*/ 615 h 6894576"/>
              <a:gd name="connsiteX5" fmla="*/ 10960812 w 10960812"/>
              <a:gd name="connsiteY5" fmla="*/ 6893960 h 6894576"/>
              <a:gd name="connsiteX6" fmla="*/ 8616409 w 10960812"/>
              <a:gd name="connsiteY6" fmla="*/ 6893960 h 689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60812" h="6894576">
                <a:moveTo>
                  <a:pt x="8616409" y="6894576"/>
                </a:moveTo>
                <a:lnTo>
                  <a:pt x="0" y="6894576"/>
                </a:lnTo>
                <a:lnTo>
                  <a:pt x="0" y="0"/>
                </a:lnTo>
                <a:lnTo>
                  <a:pt x="8616409" y="0"/>
                </a:lnTo>
                <a:lnTo>
                  <a:pt x="8616409" y="615"/>
                </a:lnTo>
                <a:lnTo>
                  <a:pt x="10960812" y="6893960"/>
                </a:lnTo>
                <a:lnTo>
                  <a:pt x="8616409" y="6893960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ABD23DEC-B3CC-8C78-FDD9-9214D5869178}"/>
              </a:ext>
            </a:extLst>
          </p:cNvPr>
          <p:cNvSpPr/>
          <p:nvPr userDrawn="1"/>
        </p:nvSpPr>
        <p:spPr>
          <a:xfrm flipH="1" flipV="1">
            <a:off x="1898504" y="1420368"/>
            <a:ext cx="2509503" cy="5456702"/>
          </a:xfrm>
          <a:custGeom>
            <a:avLst/>
            <a:gdLst>
              <a:gd name="connsiteX0" fmla="*/ 2509503 w 2509503"/>
              <a:gd name="connsiteY0" fmla="*/ 5456086 h 5456702"/>
              <a:gd name="connsiteX1" fmla="*/ 2344403 w 2509503"/>
              <a:gd name="connsiteY1" fmla="*/ 5456086 h 5456702"/>
              <a:gd name="connsiteX2" fmla="*/ 488807 w 2509503"/>
              <a:gd name="connsiteY2" fmla="*/ 0 h 5456702"/>
              <a:gd name="connsiteX3" fmla="*/ 653907 w 2509503"/>
              <a:gd name="connsiteY3" fmla="*/ 0 h 5456702"/>
              <a:gd name="connsiteX4" fmla="*/ 165100 w 2509503"/>
              <a:gd name="connsiteY4" fmla="*/ 5456702 h 5456702"/>
              <a:gd name="connsiteX5" fmla="*/ 0 w 2509503"/>
              <a:gd name="connsiteY5" fmla="*/ 5456702 h 5456702"/>
              <a:gd name="connsiteX6" fmla="*/ 0 w 2509503"/>
              <a:gd name="connsiteY6" fmla="*/ 5456086 h 5456702"/>
              <a:gd name="connsiteX7" fmla="*/ 165100 w 2509503"/>
              <a:gd name="connsiteY7" fmla="*/ 5456086 h 545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9503" h="5456702">
                <a:moveTo>
                  <a:pt x="2509503" y="5456086"/>
                </a:moveTo>
                <a:lnTo>
                  <a:pt x="2344403" y="5456086"/>
                </a:lnTo>
                <a:lnTo>
                  <a:pt x="488807" y="0"/>
                </a:lnTo>
                <a:lnTo>
                  <a:pt x="653907" y="0"/>
                </a:lnTo>
                <a:close/>
                <a:moveTo>
                  <a:pt x="165100" y="5456702"/>
                </a:moveTo>
                <a:lnTo>
                  <a:pt x="0" y="5456702"/>
                </a:lnTo>
                <a:lnTo>
                  <a:pt x="0" y="5456086"/>
                </a:lnTo>
                <a:lnTo>
                  <a:pt x="165100" y="54560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xmlns="" id="{B7C357DD-AC4D-4627-DF8D-BD36AB40C246}"/>
              </a:ext>
            </a:extLst>
          </p:cNvPr>
          <p:cNvSpPr/>
          <p:nvPr userDrawn="1"/>
        </p:nvSpPr>
        <p:spPr>
          <a:xfrm rot="3174144" flipH="1" flipV="1">
            <a:off x="8167138" y="-108795"/>
            <a:ext cx="5992514" cy="3859787"/>
          </a:xfrm>
          <a:custGeom>
            <a:avLst/>
            <a:gdLst>
              <a:gd name="connsiteX0" fmla="*/ 5992514 w 5992514"/>
              <a:gd name="connsiteY0" fmla="*/ 1017293 h 3859787"/>
              <a:gd name="connsiteX1" fmla="*/ 3842941 w 5992514"/>
              <a:gd name="connsiteY1" fmla="*/ 3859787 h 3859787"/>
              <a:gd name="connsiteX2" fmla="*/ 0 w 5992514"/>
              <a:gd name="connsiteY2" fmla="*/ 953647 h 3859787"/>
              <a:gd name="connsiteX3" fmla="*/ 2868771 w 5992514"/>
              <a:gd name="connsiteY3" fmla="*/ 0 h 3859787"/>
              <a:gd name="connsiteX4" fmla="*/ 5929007 w 5992514"/>
              <a:gd name="connsiteY4" fmla="*/ 1017294 h 385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514" h="3859787">
                <a:moveTo>
                  <a:pt x="5992514" y="1017293"/>
                </a:moveTo>
                <a:lnTo>
                  <a:pt x="3842941" y="3859787"/>
                </a:lnTo>
                <a:lnTo>
                  <a:pt x="0" y="953647"/>
                </a:lnTo>
                <a:lnTo>
                  <a:pt x="2868771" y="0"/>
                </a:lnTo>
                <a:lnTo>
                  <a:pt x="5929007" y="1017294"/>
                </a:lnTo>
                <a:close/>
              </a:path>
            </a:pathLst>
          </a:custGeom>
          <a:gradFill flip="none" rotWithShape="1">
            <a:gsLst>
              <a:gs pos="34000">
                <a:srgbClr val="094074"/>
              </a:gs>
              <a:gs pos="97000">
                <a:schemeClr val="tx1">
                  <a:alpha val="22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8587DCD7-6FC8-52CE-AF1C-A70FF7E95C5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23694" y="926592"/>
            <a:ext cx="7437120" cy="274320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Opening Title Slide</a:t>
            </a:r>
            <a:br>
              <a:rPr lang="en-US" dirty="0"/>
            </a:br>
            <a:r>
              <a:rPr lang="en-US" dirty="0"/>
              <a:t>Arial Bold 42pt.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28C307BC-77C1-8206-F7D4-A0BABF3B7C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23694" y="4303776"/>
            <a:ext cx="7437120" cy="113385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pPr lvl="0"/>
            <a:r>
              <a:rPr lang="en-US" dirty="0"/>
              <a:t>Subtitle, Arial 24pt.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FD912D0-188D-7656-7D4E-D4F1D630EF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2504" y="5793740"/>
            <a:ext cx="3341981" cy="87282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923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bilities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C51D3-6846-7B16-83C6-07147C17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5C8E57-6811-D89C-5933-F6744515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74FE-54BD-4A33-AD76-7AB25ECD3BC0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5BEA3E-672C-B660-3EC9-F92A927D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29F8BF-E307-D345-E678-31C39048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445D1320-F9A9-FD15-3B67-557FA530982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57200" y="2734371"/>
            <a:ext cx="5562600" cy="1737360"/>
          </a:xfrm>
        </p:spPr>
        <p:txBody>
          <a:bodyPr numCol="2">
            <a:normAutofit lnSpcReduction="10000"/>
          </a:bodyPr>
          <a:lstStyle>
            <a:lvl1pPr>
              <a:defRPr sz="1400"/>
            </a:lvl1pPr>
          </a:lstStyle>
          <a:p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r>
              <a:rPr lang="en-US" sz="1400" dirty="0"/>
              <a:t>Insert capabilities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36197B3-172D-8E38-C8C4-96F755200AB9}"/>
              </a:ext>
            </a:extLst>
          </p:cNvPr>
          <p:cNvSpPr txBox="1"/>
          <p:nvPr userDrawn="1"/>
        </p:nvSpPr>
        <p:spPr>
          <a:xfrm>
            <a:off x="457200" y="2395728"/>
            <a:ext cx="552450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solidFill>
                  <a:srgbClr val="5DA9E8"/>
                </a:solidFill>
              </a:rPr>
              <a:t>Capabilities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62E09EA-B29E-3B60-8D53-278E3F79A5DC}"/>
              </a:ext>
            </a:extLst>
          </p:cNvPr>
          <p:cNvSpPr txBox="1"/>
          <p:nvPr userDrawn="1"/>
        </p:nvSpPr>
        <p:spPr>
          <a:xfrm>
            <a:off x="457200" y="4541657"/>
            <a:ext cx="5524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5DA9E8"/>
                </a:solidFill>
              </a:rPr>
              <a:t>Notable Programs and Customers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xmlns="" id="{499FC28D-3A80-3344-E65B-9A610A930F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198562"/>
            <a:ext cx="5562600" cy="1188720"/>
          </a:xfrm>
        </p:spPr>
        <p:txBody>
          <a:bodyPr>
            <a:noAutofit/>
          </a:bodyPr>
          <a:lstStyle>
            <a:lvl1pPr marL="0" indent="0">
              <a:buNone/>
              <a:defRPr sz="1500" i="1"/>
            </a:lvl1pPr>
            <a:lvl2pPr>
              <a:defRPr sz="1500" i="1"/>
            </a:lvl2pPr>
            <a:lvl3pPr>
              <a:defRPr sz="1600" i="1"/>
            </a:lvl3pPr>
            <a:lvl4pPr>
              <a:defRPr sz="1600" i="1"/>
            </a:lvl4pPr>
            <a:lvl5pPr>
              <a:defRPr sz="1600" i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xmlns="" id="{C9884CFB-C4A7-CF1B-65B3-FE6D905B36F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95296" y="4879975"/>
            <a:ext cx="5524504" cy="1073150"/>
          </a:xfrm>
        </p:spPr>
        <p:txBody>
          <a:bodyPr vert="horz" lIns="91440" tIns="45720" rIns="91440" bIns="45720" numCol="2" rtlCol="0">
            <a:normAutofit lnSpcReduction="10000"/>
          </a:bodyPr>
          <a:lstStyle>
            <a:lvl1pPr>
              <a:defRPr lang="en-US" sz="1200" dirty="0" smtClean="0"/>
            </a:lvl1pPr>
          </a:lstStyle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xmlns="" id="{1DC5A95F-CD68-E68E-EFBB-5F17145DE77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2200" y="1198563"/>
            <a:ext cx="5614988" cy="4754562"/>
          </a:xfrm>
          <a:custGeom>
            <a:avLst/>
            <a:gdLst>
              <a:gd name="connsiteX0" fmla="*/ 0 w 5614988"/>
              <a:gd name="connsiteY0" fmla="*/ 0 h 4754562"/>
              <a:gd name="connsiteX1" fmla="*/ 3873561 w 5614988"/>
              <a:gd name="connsiteY1" fmla="*/ 0 h 4754562"/>
              <a:gd name="connsiteX2" fmla="*/ 5614988 w 5614988"/>
              <a:gd name="connsiteY2" fmla="*/ 4754562 h 4754562"/>
              <a:gd name="connsiteX3" fmla="*/ 1741426 w 5614988"/>
              <a:gd name="connsiteY3" fmla="*/ 4754562 h 4754562"/>
              <a:gd name="connsiteX4" fmla="*/ 0 w 5614988"/>
              <a:gd name="connsiteY4" fmla="*/ 4 h 475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4988" h="4754562">
                <a:moveTo>
                  <a:pt x="0" y="0"/>
                </a:moveTo>
                <a:lnTo>
                  <a:pt x="3873561" y="0"/>
                </a:lnTo>
                <a:lnTo>
                  <a:pt x="5614988" y="4754562"/>
                </a:lnTo>
                <a:lnTo>
                  <a:pt x="1741426" y="4754562"/>
                </a:lnTo>
                <a:lnTo>
                  <a:pt x="0" y="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6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pabilities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A121313D-E6F2-CCFC-A297-21576AE7B9C1}"/>
              </a:ext>
            </a:extLst>
          </p:cNvPr>
          <p:cNvSpPr/>
          <p:nvPr userDrawn="1"/>
        </p:nvSpPr>
        <p:spPr>
          <a:xfrm flipH="1" flipV="1">
            <a:off x="5733143" y="-17597"/>
            <a:ext cx="6385469" cy="6894014"/>
          </a:xfrm>
          <a:custGeom>
            <a:avLst/>
            <a:gdLst>
              <a:gd name="connsiteX0" fmla="*/ 6385469 w 6385469"/>
              <a:gd name="connsiteY0" fmla="*/ 6894014 h 6894014"/>
              <a:gd name="connsiteX1" fmla="*/ 3860437 w 6385469"/>
              <a:gd name="connsiteY1" fmla="*/ 6894014 h 6894014"/>
              <a:gd name="connsiteX2" fmla="*/ 3860437 w 6385469"/>
              <a:gd name="connsiteY2" fmla="*/ 6893927 h 6894014"/>
              <a:gd name="connsiteX3" fmla="*/ 2524669 w 6385469"/>
              <a:gd name="connsiteY3" fmla="*/ 6893927 h 6894014"/>
              <a:gd name="connsiteX4" fmla="*/ 2524669 w 6385469"/>
              <a:gd name="connsiteY4" fmla="*/ 6893517 h 6894014"/>
              <a:gd name="connsiteX5" fmla="*/ 0 w 6385469"/>
              <a:gd name="connsiteY5" fmla="*/ 497 h 6894014"/>
              <a:gd name="connsiteX6" fmla="*/ 2524669 w 6385469"/>
              <a:gd name="connsiteY6" fmla="*/ 497 h 6894014"/>
              <a:gd name="connsiteX7" fmla="*/ 2524669 w 6385469"/>
              <a:gd name="connsiteY7" fmla="*/ 86 h 6894014"/>
              <a:gd name="connsiteX8" fmla="*/ 3860437 w 6385469"/>
              <a:gd name="connsiteY8" fmla="*/ 86 h 6894014"/>
              <a:gd name="connsiteX9" fmla="*/ 3860437 w 6385469"/>
              <a:gd name="connsiteY9" fmla="*/ 0 h 689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5469" h="6894014">
                <a:moveTo>
                  <a:pt x="6385469" y="6894014"/>
                </a:moveTo>
                <a:lnTo>
                  <a:pt x="3860437" y="6894014"/>
                </a:lnTo>
                <a:lnTo>
                  <a:pt x="3860437" y="6893927"/>
                </a:lnTo>
                <a:lnTo>
                  <a:pt x="2524669" y="6893927"/>
                </a:lnTo>
                <a:lnTo>
                  <a:pt x="2524669" y="6893517"/>
                </a:lnTo>
                <a:lnTo>
                  <a:pt x="0" y="497"/>
                </a:lnTo>
                <a:lnTo>
                  <a:pt x="2524669" y="497"/>
                </a:lnTo>
                <a:lnTo>
                  <a:pt x="2524669" y="86"/>
                </a:lnTo>
                <a:lnTo>
                  <a:pt x="3860437" y="86"/>
                </a:lnTo>
                <a:lnTo>
                  <a:pt x="3860437" y="0"/>
                </a:lnTo>
                <a:close/>
              </a:path>
            </a:pathLst>
          </a:custGeom>
          <a:gradFill>
            <a:gsLst>
              <a:gs pos="89000">
                <a:schemeClr val="bg1">
                  <a:lumMod val="95000"/>
                </a:schemeClr>
              </a:gs>
              <a:gs pos="18000">
                <a:schemeClr val="bg1">
                  <a:lumMod val="85000"/>
                </a:schemeClr>
              </a:gs>
              <a:gs pos="12000">
                <a:schemeClr val="accent1">
                  <a:lumMod val="0"/>
                  <a:lumOff val="100000"/>
                  <a:alpha val="0"/>
                </a:schemeClr>
              </a:gs>
              <a:gs pos="93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C51D3-6846-7B16-83C6-07147C17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5C8E57-6811-D89C-5933-F6744515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74FE-54BD-4A33-AD76-7AB25ECD3BC0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5BEA3E-672C-B660-3EC9-F92A927D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29F8BF-E307-D345-E678-31C39048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445D1320-F9A9-FD15-3B67-557FA530982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57200" y="2734371"/>
            <a:ext cx="5562600" cy="1737360"/>
          </a:xfrm>
        </p:spPr>
        <p:txBody>
          <a:bodyPr numCol="2">
            <a:normAutofit lnSpcReduction="10000"/>
          </a:bodyPr>
          <a:lstStyle>
            <a:lvl1pPr>
              <a:defRPr sz="1200"/>
            </a:lvl1pPr>
          </a:lstStyle>
          <a:p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r>
              <a:rPr lang="en-US" sz="1400" dirty="0"/>
              <a:t>Insert capabilities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36197B3-172D-8E38-C8C4-96F755200AB9}"/>
              </a:ext>
            </a:extLst>
          </p:cNvPr>
          <p:cNvSpPr txBox="1"/>
          <p:nvPr userDrawn="1"/>
        </p:nvSpPr>
        <p:spPr>
          <a:xfrm>
            <a:off x="457200" y="2391631"/>
            <a:ext cx="552450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solidFill>
                  <a:srgbClr val="5DA9E8"/>
                </a:solidFill>
              </a:rPr>
              <a:t>Capabilities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62E09EA-B29E-3B60-8D53-278E3F79A5DC}"/>
              </a:ext>
            </a:extLst>
          </p:cNvPr>
          <p:cNvSpPr txBox="1"/>
          <p:nvPr userDrawn="1"/>
        </p:nvSpPr>
        <p:spPr>
          <a:xfrm>
            <a:off x="457200" y="4541657"/>
            <a:ext cx="5524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5DA9E8"/>
                </a:solidFill>
              </a:rPr>
              <a:t>Notable Programs and Customers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xmlns="" id="{499FC28D-3A80-3344-E65B-9A610A930F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206402"/>
            <a:ext cx="5562600" cy="1185229"/>
          </a:xfrm>
        </p:spPr>
        <p:txBody>
          <a:bodyPr>
            <a:noAutofit/>
          </a:bodyPr>
          <a:lstStyle>
            <a:lvl1pPr marL="0" indent="0">
              <a:buNone/>
              <a:defRPr sz="1500" i="1"/>
            </a:lvl1pPr>
            <a:lvl2pPr>
              <a:defRPr sz="1500" i="1"/>
            </a:lvl2pPr>
            <a:lvl3pPr>
              <a:defRPr sz="1600" i="1"/>
            </a:lvl3pPr>
            <a:lvl4pPr>
              <a:defRPr sz="1600" i="1"/>
            </a:lvl4pPr>
            <a:lvl5pPr>
              <a:defRPr sz="1600" i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xmlns="" id="{C9884CFB-C4A7-CF1B-65B3-FE6D905B36F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95296" y="4879975"/>
            <a:ext cx="5524504" cy="1073150"/>
          </a:xfrm>
        </p:spPr>
        <p:txBody>
          <a:bodyPr vert="horz" lIns="91440" tIns="45720" rIns="91440" bIns="45720" numCol="2" rtlCol="0">
            <a:normAutofit lnSpcReduction="10000"/>
          </a:bodyPr>
          <a:lstStyle>
            <a:lvl1pPr>
              <a:defRPr lang="en-US" sz="1200" dirty="0" smtClean="0"/>
            </a:lvl1pPr>
          </a:lstStyle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xmlns="" id="{1DC5A95F-CD68-E68E-EFBB-5F17145DE77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2200" y="1198563"/>
            <a:ext cx="5614988" cy="4754562"/>
          </a:xfrm>
          <a:custGeom>
            <a:avLst/>
            <a:gdLst>
              <a:gd name="connsiteX0" fmla="*/ 0 w 5614988"/>
              <a:gd name="connsiteY0" fmla="*/ 0 h 4754562"/>
              <a:gd name="connsiteX1" fmla="*/ 3873561 w 5614988"/>
              <a:gd name="connsiteY1" fmla="*/ 0 h 4754562"/>
              <a:gd name="connsiteX2" fmla="*/ 5614988 w 5614988"/>
              <a:gd name="connsiteY2" fmla="*/ 4754562 h 4754562"/>
              <a:gd name="connsiteX3" fmla="*/ 1741426 w 5614988"/>
              <a:gd name="connsiteY3" fmla="*/ 4754562 h 4754562"/>
              <a:gd name="connsiteX4" fmla="*/ 0 w 5614988"/>
              <a:gd name="connsiteY4" fmla="*/ 4 h 475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4988" h="4754562">
                <a:moveTo>
                  <a:pt x="0" y="0"/>
                </a:moveTo>
                <a:lnTo>
                  <a:pt x="3873561" y="0"/>
                </a:lnTo>
                <a:lnTo>
                  <a:pt x="5614988" y="4754562"/>
                </a:lnTo>
                <a:lnTo>
                  <a:pt x="1741426" y="4754562"/>
                </a:lnTo>
                <a:lnTo>
                  <a:pt x="0" y="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0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8640E9-289E-B3FA-D7C8-4B9162A2B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97864"/>
            <a:ext cx="55403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F7E0453-9803-63DA-E14C-799FB4D6A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021776"/>
            <a:ext cx="5540375" cy="3924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FC5A52B-331E-7D72-3DE9-6FB94CE70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97864"/>
            <a:ext cx="56144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6A854FD-CEB0-DBB1-6042-ED4F44F9B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21775"/>
            <a:ext cx="5614416" cy="3924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B901085-36E2-D630-3998-6C9FBCD53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9004-49F5-48DD-B077-3992CC7A5832}" type="datetime1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DF1E2FE-5324-4DA7-0DB9-5415410CF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16B8CE4-4B69-C322-E329-FE99F63A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ED9871D6-A7AD-82AD-EECB-115091BA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872"/>
            <a:ext cx="10515600" cy="841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2362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343123-D972-C835-F801-B60F7957F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7F0F1D4-E5E9-6B1D-412C-D9FF257D1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0F40-1F25-4D3F-8068-F4ED4994B21F}" type="datetime1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5008172-A1A3-FD59-5606-C4167B613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3EC0EFF-808B-7E4E-8DDD-CC55907CA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21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99C50D-E84F-3391-792A-A0263144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1439-158C-4558-AE07-1A13F2710DD0}" type="datetime1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58230F-33B9-C86C-A127-5D43517C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9F2052-CAFE-8072-7E86-5CCF0FED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27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99C50D-E84F-3391-792A-A0263144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1439-158C-4558-AE07-1A13F2710DD0}" type="datetime1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58230F-33B9-C86C-A127-5D43517C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9F2052-CAFE-8072-7E86-5CCF0FED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4CAE64-2259-465B-B421-9D914A9A8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D691290-C3E5-3E8A-0791-9F20027B957B}"/>
              </a:ext>
            </a:extLst>
          </p:cNvPr>
          <p:cNvSpPr/>
          <p:nvPr userDrawn="1"/>
        </p:nvSpPr>
        <p:spPr>
          <a:xfrm>
            <a:off x="10820400" y="0"/>
            <a:ext cx="1371600" cy="1295400"/>
          </a:xfrm>
          <a:prstGeom prst="rect">
            <a:avLst/>
          </a:pr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6BC142-2E18-A9BE-1F14-D0D403FC7703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valkyrie.com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C23C5EE-BA47-2FEC-4F17-6BC87FDA088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rgbClr val="D928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F3125FC-986B-29DC-FA99-C54C2CCB037F}"/>
              </a:ext>
            </a:extLst>
          </p:cNvPr>
          <p:cNvSpPr/>
          <p:nvPr userDrawn="1"/>
        </p:nvSpPr>
        <p:spPr>
          <a:xfrm>
            <a:off x="0" y="5562600"/>
            <a:ext cx="2120900" cy="1295400"/>
          </a:xfrm>
          <a:prstGeom prst="rect">
            <a:avLst/>
          </a:pr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933EBE5-57FB-2DD6-814A-728E6640EC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6266868"/>
            <a:ext cx="1676400" cy="43782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9673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378C24-0905-D1F1-154C-29698F9FB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4314825" cy="1600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345EC1-9BD1-8E70-A67D-AD9FCF20F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603428" cy="49586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D00C909-BE00-01DD-3FAD-D08EA96FF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057399"/>
            <a:ext cx="4314825" cy="38886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2B0E6D-F2E4-1C93-7E59-D64A317C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9706-4089-41DE-B310-309C2E00E82C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71C392-FC19-0B42-D5A0-294A33244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9846DA5-DFC4-9218-7DA3-2CCD8E60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82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B80971-11DD-A751-5DEE-B19BB19F6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5EC85A-35BC-404C-5DC2-9E0AD871A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CCA67C-ACC7-C87C-8139-3C64E456C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46BD-8CAD-4461-A89E-9E78AEBC70FE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B27196-6D2E-5FC6-6CF6-AB76E97B0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A711A2-E609-00BD-3D57-4E181171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18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9E5536C-9A63-C668-D7A7-612DC188A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4DCA8DF-F32D-B53E-4243-77B3D012D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2CFC38-F546-1B1A-5EA3-08A0BC099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71B3-48B1-42A2-94CA-C110BBDCEB7D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026917-1787-B2D8-D574-04388EB1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D256D2-54E6-55E5-9D26-AA3E8AF2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0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32558C0-F83A-3C22-D36C-B5A224AB6DF8}"/>
              </a:ext>
            </a:extLst>
          </p:cNvPr>
          <p:cNvSpPr/>
          <p:nvPr userDrawn="1"/>
        </p:nvSpPr>
        <p:spPr>
          <a:xfrm>
            <a:off x="205408" y="199511"/>
            <a:ext cx="11774949" cy="60655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CB310EA-EBAC-952D-ECFF-D713EE33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B640-55E3-40A4-A391-63E7528B4099}" type="datetime1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6AF742E-BB41-1A0C-DA50-23FDFD8235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370F3-84A1-4240-B120-1847FC118E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889B37FC-39DA-70B1-ECEA-68C1FE14BF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230" y="2801110"/>
            <a:ext cx="4066040" cy="12557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FE09196-1FDD-8FCE-DCBF-065545B901A5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rgbClr val="094074"/>
                </a:solidFill>
              </a:rPr>
              <a:t>valkyrie.com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58F299DC-DFB0-89E3-4C7D-F180B93738AD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B849132A-B5CC-847A-64E9-DA47CF2702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0688" y="4466259"/>
            <a:ext cx="5256212" cy="4445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  <a:lvl2pPr>
              <a:defRPr sz="2400" b="1"/>
            </a:lvl2pPr>
            <a:lvl3pPr>
              <a:defRPr sz="2400" b="1"/>
            </a:lvl3pPr>
            <a:lvl4pPr>
              <a:defRPr sz="2400" b="1"/>
            </a:lvl4pPr>
            <a:lvl5pPr>
              <a:defRPr sz="2400" b="1"/>
            </a:lvl5pPr>
          </a:lstStyle>
          <a:p>
            <a:pPr lvl="0"/>
            <a:r>
              <a:rPr lang="en-US" dirty="0"/>
              <a:t>POC Name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xmlns="" id="{5CBC6C23-E8C5-2A76-55C2-257E11A2232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20688" y="4910759"/>
            <a:ext cx="5256212" cy="444500"/>
          </a:xfrm>
        </p:spPr>
        <p:txBody>
          <a:bodyPr>
            <a:noAutofit/>
          </a:bodyPr>
          <a:lstStyle>
            <a:lvl1pPr marL="0" indent="0">
              <a:buNone/>
              <a:defRPr sz="1870" b="0"/>
            </a:lvl1pPr>
            <a:lvl2pPr>
              <a:defRPr sz="2400" b="1"/>
            </a:lvl2pPr>
            <a:lvl3pPr>
              <a:defRPr sz="2400" b="1"/>
            </a:lvl3pPr>
            <a:lvl4pPr>
              <a:defRPr sz="2400" b="1"/>
            </a:lvl4pPr>
            <a:lvl5pPr>
              <a:defRPr sz="2400" b="1"/>
            </a:lvl5pPr>
          </a:lstStyle>
          <a:p>
            <a:pPr lvl="0"/>
            <a:r>
              <a:rPr lang="en-US" dirty="0"/>
              <a:t>POC Title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xmlns="" id="{F184CBDA-8B42-AB34-E018-02CD9ACDFE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0688" y="5398517"/>
            <a:ext cx="5256212" cy="698572"/>
          </a:xfrm>
        </p:spPr>
        <p:txBody>
          <a:bodyPr>
            <a:noAutofit/>
          </a:bodyPr>
          <a:lstStyle>
            <a:lvl1pPr marL="0" indent="0">
              <a:buNone/>
              <a:defRPr sz="1600" b="0"/>
            </a:lvl1pPr>
            <a:lvl2pPr>
              <a:defRPr sz="2400" b="1"/>
            </a:lvl2pPr>
            <a:lvl3pPr>
              <a:defRPr sz="2400" b="1"/>
            </a:lvl3pPr>
            <a:lvl4pPr>
              <a:defRPr sz="2400" b="1"/>
            </a:lvl4pPr>
            <a:lvl5pPr>
              <a:defRPr sz="2400" b="1"/>
            </a:lvl5pPr>
          </a:lstStyle>
          <a:p>
            <a:pPr lvl="0"/>
            <a:r>
              <a:rPr lang="en-US" dirty="0"/>
              <a:t>Phone: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xmlns="" id="{7041C15B-3000-C418-4613-F4D4793382CE}"/>
              </a:ext>
            </a:extLst>
          </p:cNvPr>
          <p:cNvSpPr/>
          <p:nvPr userDrawn="1"/>
        </p:nvSpPr>
        <p:spPr>
          <a:xfrm flipH="1" flipV="1">
            <a:off x="11232024" y="-12701"/>
            <a:ext cx="959972" cy="2327276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7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4A7D74-4598-71A3-BC77-B95E8E1F7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Title to Slide, Arial Bold 40pt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761767-DAA9-2607-AC70-9F488E73A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solidFill>
                  <a:schemeClr val="accent5"/>
                </a:solidFill>
              </a:defRPr>
            </a:lvl1pPr>
            <a:lvl2pPr>
              <a:defRPr sz="3200">
                <a:solidFill>
                  <a:schemeClr val="accent5"/>
                </a:solidFill>
              </a:defRPr>
            </a:lvl2pPr>
            <a:lvl3pPr>
              <a:defRPr sz="2800">
                <a:solidFill>
                  <a:schemeClr val="accent5"/>
                </a:solidFill>
              </a:defRPr>
            </a:lvl3pPr>
            <a:lvl4pPr>
              <a:defRPr sz="2400">
                <a:solidFill>
                  <a:schemeClr val="accent5"/>
                </a:solidFill>
              </a:defRPr>
            </a:lvl4pPr>
            <a:lvl5pPr>
              <a:defRPr sz="24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F784A4-CEC1-21AC-AE13-C5F63477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D468-8124-4882-A9BF-ADABD1C75A38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675134-961C-1FB9-8269-02CFE7DB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E3E0C1-C259-0479-F5F8-2F4AA25C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EFBCB474-3965-04CB-0E32-C3BB314CAB6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2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Valkyri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4A7D74-4598-71A3-BC77-B95E8E1F7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to Slide, Arial Bold 32pt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761767-DAA9-2607-AC70-9F488E73A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F784A4-CEC1-21AC-AE13-C5F63477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D468-8124-4882-A9BF-ADABD1C75A38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675134-961C-1FB9-8269-02CFE7DB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E3E0C1-C259-0479-F5F8-2F4AA25C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EFBCB474-3965-04CB-0E32-C3BB314CAB6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12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A050DB78-CE49-784A-0C29-79C149ECCF07}"/>
              </a:ext>
            </a:extLst>
          </p:cNvPr>
          <p:cNvSpPr/>
          <p:nvPr userDrawn="1"/>
        </p:nvSpPr>
        <p:spPr>
          <a:xfrm flipH="1" flipV="1">
            <a:off x="2445596" y="3089539"/>
            <a:ext cx="1446741" cy="3768463"/>
          </a:xfrm>
          <a:custGeom>
            <a:avLst/>
            <a:gdLst>
              <a:gd name="connsiteX0" fmla="*/ 1446741 w 1446741"/>
              <a:gd name="connsiteY0" fmla="*/ 3768463 h 3768463"/>
              <a:gd name="connsiteX1" fmla="*/ 1281641 w 1446741"/>
              <a:gd name="connsiteY1" fmla="*/ 3768463 h 3768463"/>
              <a:gd name="connsiteX2" fmla="*/ 0 w 1446741"/>
              <a:gd name="connsiteY2" fmla="*/ 0 h 3768463"/>
              <a:gd name="connsiteX3" fmla="*/ 165100 w 1446741"/>
              <a:gd name="connsiteY3" fmla="*/ 0 h 376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6741" h="3768463">
                <a:moveTo>
                  <a:pt x="1446741" y="3768463"/>
                </a:moveTo>
                <a:lnTo>
                  <a:pt x="1281641" y="3768463"/>
                </a:lnTo>
                <a:lnTo>
                  <a:pt x="0" y="0"/>
                </a:lnTo>
                <a:lnTo>
                  <a:pt x="165100" y="0"/>
                </a:lnTo>
                <a:close/>
              </a:path>
            </a:pathLst>
          </a:custGeom>
          <a:solidFill>
            <a:srgbClr val="5DA9E8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3AE8F608-2D4B-3436-F677-65AAC4B65C62}"/>
              </a:ext>
            </a:extLst>
          </p:cNvPr>
          <p:cNvSpPr/>
          <p:nvPr userDrawn="1"/>
        </p:nvSpPr>
        <p:spPr>
          <a:xfrm>
            <a:off x="1" y="0"/>
            <a:ext cx="3746075" cy="6894576"/>
          </a:xfrm>
          <a:custGeom>
            <a:avLst/>
            <a:gdLst>
              <a:gd name="connsiteX0" fmla="*/ 0 w 3746075"/>
              <a:gd name="connsiteY0" fmla="*/ 0 h 6894576"/>
              <a:gd name="connsiteX1" fmla="*/ 1401672 w 3746075"/>
              <a:gd name="connsiteY1" fmla="*/ 0 h 6894576"/>
              <a:gd name="connsiteX2" fmla="*/ 1401672 w 3746075"/>
              <a:gd name="connsiteY2" fmla="*/ 615 h 6894576"/>
              <a:gd name="connsiteX3" fmla="*/ 3746075 w 3746075"/>
              <a:gd name="connsiteY3" fmla="*/ 6893960 h 6894576"/>
              <a:gd name="connsiteX4" fmla="*/ 1401672 w 3746075"/>
              <a:gd name="connsiteY4" fmla="*/ 6893960 h 6894576"/>
              <a:gd name="connsiteX5" fmla="*/ 1401672 w 3746075"/>
              <a:gd name="connsiteY5" fmla="*/ 6894576 h 6894576"/>
              <a:gd name="connsiteX6" fmla="*/ 0 w 3746075"/>
              <a:gd name="connsiteY6" fmla="*/ 6894576 h 689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6075" h="6894576">
                <a:moveTo>
                  <a:pt x="0" y="0"/>
                </a:moveTo>
                <a:lnTo>
                  <a:pt x="1401672" y="0"/>
                </a:lnTo>
                <a:lnTo>
                  <a:pt x="1401672" y="615"/>
                </a:lnTo>
                <a:lnTo>
                  <a:pt x="3746075" y="6893960"/>
                </a:lnTo>
                <a:lnTo>
                  <a:pt x="1401672" y="6893960"/>
                </a:lnTo>
                <a:lnTo>
                  <a:pt x="1401672" y="6894576"/>
                </a:lnTo>
                <a:lnTo>
                  <a:pt x="0" y="6894576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CA8770-5147-6A8D-5723-5EF60E6A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E81-3AE7-4E41-B62E-76250D9FA4D3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E41DDB-0567-005E-DB95-5383EA62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D55E69-9BE9-B851-BE9D-450100E2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F053B74-BA0A-FAA2-F0B8-7D953BF887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53232" y="926592"/>
            <a:ext cx="7437120" cy="274320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Section Title Slide: Option A</a:t>
            </a:r>
            <a:br>
              <a:rPr lang="en-US" dirty="0"/>
            </a:br>
            <a:r>
              <a:rPr lang="en-US" dirty="0"/>
              <a:t>Arial Bold 42pt.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77220900-2057-6704-55E8-A5EF0EAC1A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53232" y="4303776"/>
            <a:ext cx="7437120" cy="113385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pPr lvl="0"/>
            <a:r>
              <a:rPr lang="en-US" dirty="0"/>
              <a:t>Subtitle, Arial 24pt.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AAD2EA03-2C1D-C218-9702-76D815073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312" y="6254496"/>
            <a:ext cx="1828800" cy="47762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xmlns="" id="{0B71AC52-73A7-020E-05F9-3F0963EC6EB2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14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A050DB78-CE49-784A-0C29-79C149ECCF07}"/>
              </a:ext>
            </a:extLst>
          </p:cNvPr>
          <p:cNvSpPr/>
          <p:nvPr userDrawn="1"/>
        </p:nvSpPr>
        <p:spPr>
          <a:xfrm flipH="1" flipV="1">
            <a:off x="1847703" y="3089539"/>
            <a:ext cx="1446741" cy="3768463"/>
          </a:xfrm>
          <a:custGeom>
            <a:avLst/>
            <a:gdLst>
              <a:gd name="connsiteX0" fmla="*/ 1446741 w 1446741"/>
              <a:gd name="connsiteY0" fmla="*/ 3768463 h 3768463"/>
              <a:gd name="connsiteX1" fmla="*/ 1281641 w 1446741"/>
              <a:gd name="connsiteY1" fmla="*/ 3768463 h 3768463"/>
              <a:gd name="connsiteX2" fmla="*/ 0 w 1446741"/>
              <a:gd name="connsiteY2" fmla="*/ 0 h 3768463"/>
              <a:gd name="connsiteX3" fmla="*/ 165100 w 1446741"/>
              <a:gd name="connsiteY3" fmla="*/ 0 h 376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6741" h="3768463">
                <a:moveTo>
                  <a:pt x="1446741" y="3768463"/>
                </a:moveTo>
                <a:lnTo>
                  <a:pt x="1281641" y="3768463"/>
                </a:lnTo>
                <a:lnTo>
                  <a:pt x="0" y="0"/>
                </a:lnTo>
                <a:lnTo>
                  <a:pt x="165100" y="0"/>
                </a:lnTo>
                <a:close/>
              </a:path>
            </a:pathLst>
          </a:custGeom>
          <a:solidFill>
            <a:srgbClr val="5DA9E8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C2D045B2-13ED-6BEE-4FB5-EEFAED2414EF}"/>
              </a:ext>
            </a:extLst>
          </p:cNvPr>
          <p:cNvSpPr/>
          <p:nvPr userDrawn="1"/>
        </p:nvSpPr>
        <p:spPr>
          <a:xfrm flipH="1" flipV="1">
            <a:off x="1296508" y="1"/>
            <a:ext cx="1672677" cy="4432791"/>
          </a:xfrm>
          <a:custGeom>
            <a:avLst/>
            <a:gdLst>
              <a:gd name="connsiteX0" fmla="*/ 1672677 w 1672677"/>
              <a:gd name="connsiteY0" fmla="*/ 4432791 h 4432791"/>
              <a:gd name="connsiteX1" fmla="*/ 1507577 w 1672677"/>
              <a:gd name="connsiteY1" fmla="*/ 4432791 h 4432791"/>
              <a:gd name="connsiteX2" fmla="*/ 0 w 1672677"/>
              <a:gd name="connsiteY2" fmla="*/ 0 h 4432791"/>
              <a:gd name="connsiteX3" fmla="*/ 165100 w 1672677"/>
              <a:gd name="connsiteY3" fmla="*/ 0 h 4432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2677" h="4432791">
                <a:moveTo>
                  <a:pt x="1672677" y="4432791"/>
                </a:moveTo>
                <a:lnTo>
                  <a:pt x="1507577" y="4432791"/>
                </a:lnTo>
                <a:lnTo>
                  <a:pt x="0" y="0"/>
                </a:lnTo>
                <a:lnTo>
                  <a:pt x="165100" y="0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CA8770-5147-6A8D-5723-5EF60E6A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50CB-6F69-46D9-8560-1693725F7AA2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E41DDB-0567-005E-DB95-5383EA62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D55E69-9BE9-B851-BE9D-450100E2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F053B74-BA0A-FAA2-F0B8-7D953BF887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53232" y="926592"/>
            <a:ext cx="7437120" cy="274320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rgbClr val="094074"/>
                </a:solidFill>
              </a:defRPr>
            </a:lvl1pPr>
          </a:lstStyle>
          <a:p>
            <a:r>
              <a:rPr lang="en-US" dirty="0"/>
              <a:t>Section Title Slide: Option B</a:t>
            </a:r>
            <a:br>
              <a:rPr lang="en-US" dirty="0"/>
            </a:br>
            <a:r>
              <a:rPr lang="en-US" dirty="0"/>
              <a:t>Arial Bold 42pt.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77220900-2057-6704-55E8-A5EF0EAC1A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53232" y="4303776"/>
            <a:ext cx="7437120" cy="113385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pPr lvl="0"/>
            <a:r>
              <a:rPr lang="en-US" dirty="0"/>
              <a:t>Subtitle, Arial 24pt. 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1A46A9AE-2814-F1AC-B53B-990B8E56FC25}"/>
              </a:ext>
            </a:extLst>
          </p:cNvPr>
          <p:cNvSpPr/>
          <p:nvPr userDrawn="1"/>
        </p:nvSpPr>
        <p:spPr>
          <a:xfrm flipH="1" flipV="1">
            <a:off x="1898504" y="2786222"/>
            <a:ext cx="1555045" cy="4086913"/>
          </a:xfrm>
          <a:custGeom>
            <a:avLst/>
            <a:gdLst>
              <a:gd name="connsiteX0" fmla="*/ 1555045 w 1555045"/>
              <a:gd name="connsiteY0" fmla="*/ 4086913 h 4086913"/>
              <a:gd name="connsiteX1" fmla="*/ 1389945 w 1555045"/>
              <a:gd name="connsiteY1" fmla="*/ 4086913 h 4086913"/>
              <a:gd name="connsiteX2" fmla="*/ 0 w 1555045"/>
              <a:gd name="connsiteY2" fmla="*/ 0 h 4086913"/>
              <a:gd name="connsiteX3" fmla="*/ 165100 w 1555045"/>
              <a:gd name="connsiteY3" fmla="*/ 0 h 4086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5045" h="4086913">
                <a:moveTo>
                  <a:pt x="1555045" y="4086913"/>
                </a:moveTo>
                <a:lnTo>
                  <a:pt x="1389945" y="4086913"/>
                </a:lnTo>
                <a:lnTo>
                  <a:pt x="0" y="0"/>
                </a:lnTo>
                <a:lnTo>
                  <a:pt x="165100" y="0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xmlns="" id="{43302898-B13F-EDE4-FAD5-1EE7489D576F}"/>
              </a:ext>
            </a:extLst>
          </p:cNvPr>
          <p:cNvSpPr/>
          <p:nvPr userDrawn="1"/>
        </p:nvSpPr>
        <p:spPr>
          <a:xfrm flipH="1" flipV="1">
            <a:off x="11632222" y="-1"/>
            <a:ext cx="559776" cy="152986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5E58D383-3A51-9358-6281-59CBA82233F2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6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12F4D00-8D1D-7E8D-6CD6-A6F103CC879D}"/>
              </a:ext>
            </a:extLst>
          </p:cNvPr>
          <p:cNvSpPr/>
          <p:nvPr userDrawn="1"/>
        </p:nvSpPr>
        <p:spPr>
          <a:xfrm>
            <a:off x="205408" y="199512"/>
            <a:ext cx="11774949" cy="60271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xmlns="" id="{43302898-B13F-EDE4-FAD5-1EE7489D576F}"/>
              </a:ext>
            </a:extLst>
          </p:cNvPr>
          <p:cNvSpPr/>
          <p:nvPr userDrawn="1"/>
        </p:nvSpPr>
        <p:spPr>
          <a:xfrm flipH="1" flipV="1">
            <a:off x="10690352" y="-12701"/>
            <a:ext cx="1501646" cy="3640468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CA8770-5147-6A8D-5723-5EF60E6A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50CB-6F69-46D9-8560-1693725F7AA2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E41DDB-0567-005E-DB95-5383EA62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D55E69-9BE9-B851-BE9D-450100E2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F053B74-BA0A-FAA2-F0B8-7D953BF887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2104" y="1709928"/>
            <a:ext cx="10515600" cy="2852928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094074"/>
                </a:solidFill>
              </a:defRPr>
            </a:lvl1pPr>
          </a:lstStyle>
          <a:p>
            <a:r>
              <a:rPr lang="en-US" dirty="0"/>
              <a:t>Section Break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7C43250F-4463-B6FC-00A0-271D6C976BB0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5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99C50D-E84F-3391-792A-A0263144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1439-158C-4558-AE07-1A13F2710DD0}" type="datetime1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58230F-33B9-C86C-A127-5D43517C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9F2052-CAFE-8072-7E86-5CCF0FED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4CAE64-2259-465B-B421-9D914A9A8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D691290-C3E5-3E8A-0791-9F20027B957B}"/>
              </a:ext>
            </a:extLst>
          </p:cNvPr>
          <p:cNvSpPr/>
          <p:nvPr userDrawn="1"/>
        </p:nvSpPr>
        <p:spPr>
          <a:xfrm>
            <a:off x="10820400" y="0"/>
            <a:ext cx="1371600" cy="1295400"/>
          </a:xfrm>
          <a:prstGeom prst="rect">
            <a:avLst/>
          </a:pr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6BC142-2E18-A9BE-1F14-D0D403FC7703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valkyrie.com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C23C5EE-BA47-2FEC-4F17-6BC87FDA088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F3125FC-986B-29DC-FA99-C54C2CCB037F}"/>
              </a:ext>
            </a:extLst>
          </p:cNvPr>
          <p:cNvSpPr/>
          <p:nvPr userDrawn="1"/>
        </p:nvSpPr>
        <p:spPr>
          <a:xfrm>
            <a:off x="0" y="5562600"/>
            <a:ext cx="2120900" cy="1295400"/>
          </a:xfrm>
          <a:prstGeom prst="rect">
            <a:avLst/>
          </a:pr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933EBE5-57FB-2DD6-814A-728E6640EC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6266868"/>
            <a:ext cx="1676400" cy="43782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F5EEA626-CEE4-DA68-8EEB-958CCB8724E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2104" y="1709928"/>
            <a:ext cx="10515600" cy="2852928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</a:t>
            </a:r>
          </a:p>
        </p:txBody>
      </p:sp>
    </p:spTree>
    <p:extLst>
      <p:ext uri="{BB962C8B-B14F-4D97-AF65-F5344CB8AC3E}">
        <p14:creationId xmlns:p14="http://schemas.microsoft.com/office/powerpoint/2010/main" val="88134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99C50D-E84F-3391-792A-A0263144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1439-158C-4558-AE07-1A13F2710DD0}" type="datetime1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58230F-33B9-C86C-A127-5D43517C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9F2052-CAFE-8072-7E86-5CCF0FED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4CAE64-2259-465B-B421-9D914A9A8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6BC142-2E18-A9BE-1F14-D0D403FC7703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valkyrie.com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C23C5EE-BA47-2FEC-4F17-6BC87FDA088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933EBE5-57FB-2DD6-814A-728E6640EC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6266868"/>
            <a:ext cx="1676400" cy="43782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F5EEA626-CEE4-DA68-8EEB-958CCB8724E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2104" y="1709928"/>
            <a:ext cx="10515600" cy="2852928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</a:t>
            </a:r>
          </a:p>
        </p:txBody>
      </p:sp>
    </p:spTree>
    <p:extLst>
      <p:ext uri="{BB962C8B-B14F-4D97-AF65-F5344CB8AC3E}">
        <p14:creationId xmlns:p14="http://schemas.microsoft.com/office/powerpoint/2010/main" val="326326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C51D3-6846-7B16-83C6-07147C17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8DAA95-7CB8-A8E1-1564-B8BD25C63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7864"/>
            <a:ext cx="5562600" cy="4748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BC7AF6-E3CC-41EF-5F34-7E89CDC78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97864"/>
            <a:ext cx="5614416" cy="47482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5C8E57-6811-D89C-5933-F6744515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9A14-211A-4380-901C-C96D2375F84E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5BEA3E-672C-B660-3EC9-F92A927D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29F8BF-E307-D345-E678-31C39048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7F352CCB-9FEB-B14A-74FE-2E07A07A109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59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97722AC-F775-AF31-38AE-3EAB257C4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872"/>
            <a:ext cx="10515600" cy="841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D4EC0B-7EF6-D397-BA17-74A9C0CC5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97864"/>
            <a:ext cx="11329416" cy="4748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24723E-1595-4AF7-9810-2E25AFDE1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77575" y="122047"/>
            <a:ext cx="9407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BE0F1-8597-4534-8D8F-665144C3B403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B80532-D036-5505-11E7-3B5BE096E1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8B2184-D354-3E4A-E861-6AB31863B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00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CAE64-2259-465B-B421-9D914A9A8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D6333123-9E14-E7DA-ED66-C250E53ACACA}"/>
              </a:ext>
            </a:extLst>
          </p:cNvPr>
          <p:cNvSpPr/>
          <p:nvPr userDrawn="1"/>
        </p:nvSpPr>
        <p:spPr>
          <a:xfrm flipH="1" flipV="1">
            <a:off x="11708638" y="144866"/>
            <a:ext cx="483362" cy="1319708"/>
          </a:xfrm>
          <a:custGeom>
            <a:avLst/>
            <a:gdLst>
              <a:gd name="connsiteX0" fmla="*/ 0 w 483362"/>
              <a:gd name="connsiteY0" fmla="*/ 1319708 h 1319708"/>
              <a:gd name="connsiteX1" fmla="*/ 483362 w 483362"/>
              <a:gd name="connsiteY1" fmla="*/ 1319708 h 1319708"/>
              <a:gd name="connsiteX2" fmla="*/ 0 w 483362"/>
              <a:gd name="connsiteY2" fmla="*/ 0 h 1319708"/>
              <a:gd name="connsiteX3" fmla="*/ 0 w 483362"/>
              <a:gd name="connsiteY3" fmla="*/ 323692 h 131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362" h="1319708">
                <a:moveTo>
                  <a:pt x="0" y="1319708"/>
                </a:moveTo>
                <a:lnTo>
                  <a:pt x="483362" y="1319708"/>
                </a:lnTo>
                <a:lnTo>
                  <a:pt x="0" y="0"/>
                </a:lnTo>
                <a:lnTo>
                  <a:pt x="0" y="323692"/>
                </a:lnTo>
                <a:close/>
              </a:path>
            </a:pathLst>
          </a:custGeom>
          <a:solidFill>
            <a:srgbClr val="5DA9E8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7B561BD6-99AF-5697-B0FC-246CE7C47B67}"/>
              </a:ext>
            </a:extLst>
          </p:cNvPr>
          <p:cNvSpPr/>
          <p:nvPr userDrawn="1"/>
        </p:nvSpPr>
        <p:spPr>
          <a:xfrm flipH="1" flipV="1">
            <a:off x="11771376" y="-7366"/>
            <a:ext cx="420624" cy="1148416"/>
          </a:xfrm>
          <a:custGeom>
            <a:avLst/>
            <a:gdLst>
              <a:gd name="connsiteX0" fmla="*/ 0 w 420624"/>
              <a:gd name="connsiteY0" fmla="*/ 1148416 h 1148416"/>
              <a:gd name="connsiteX1" fmla="*/ 420624 w 420624"/>
              <a:gd name="connsiteY1" fmla="*/ 1148416 h 1148416"/>
              <a:gd name="connsiteX2" fmla="*/ 0 w 420624"/>
              <a:gd name="connsiteY2" fmla="*/ 0 h 1148416"/>
              <a:gd name="connsiteX3" fmla="*/ 0 w 420624"/>
              <a:gd name="connsiteY3" fmla="*/ 1148416 h 1148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624" h="1148416">
                <a:moveTo>
                  <a:pt x="0" y="1148416"/>
                </a:moveTo>
                <a:lnTo>
                  <a:pt x="420624" y="1148416"/>
                </a:lnTo>
                <a:lnTo>
                  <a:pt x="0" y="0"/>
                </a:lnTo>
                <a:lnTo>
                  <a:pt x="0" y="1148416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Picture 2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8D8E400D-37B1-1D85-70A0-1B68139233A4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312" y="6210013"/>
            <a:ext cx="1829718" cy="56510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1198E8E-0B89-F09C-E152-FF04F8F1E57C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rgbClr val="094074"/>
                </a:solidFill>
              </a:rPr>
              <a:t>valkyrie.com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58971DB6-7A4B-5C8D-DB28-4BAD638907A1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18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9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1216152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Wingdings 3" panose="05040102010807070707" pitchFamily="18" charset="2"/>
        <a:buChar char=""/>
        <a:tabLst/>
        <a:defRPr sz="3600" kern="1200">
          <a:solidFill>
            <a:srgbClr val="747A8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rgbClr val="747A8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»"/>
        <a:defRPr sz="2800" kern="1200">
          <a:solidFill>
            <a:srgbClr val="747A8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 3" panose="05040102010807070707" pitchFamily="18" charset="2"/>
        <a:buChar char=""/>
        <a:defRPr sz="2400" kern="1200">
          <a:solidFill>
            <a:srgbClr val="747A8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rgbClr val="747A8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BA6426-9F1E-466F-9DD6-4BE6D460D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3694" y="926592"/>
            <a:ext cx="8668306" cy="2743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JTLS-GO</a:t>
            </a:r>
            <a:br>
              <a:rPr lang="en-US" dirty="0"/>
            </a:br>
            <a:r>
              <a:rPr lang="en-US" dirty="0"/>
              <a:t>Explanation Of Model Issues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9F5D64-7892-4959-0817-7F6D5ADCE1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Ellen F Roland</a:t>
            </a:r>
          </a:p>
          <a:p>
            <a:pPr algn="ctr"/>
            <a:r>
              <a:rPr lang="en-US" dirty="0"/>
              <a:t>JTLS-GO Director Of Development</a:t>
            </a:r>
          </a:p>
        </p:txBody>
      </p:sp>
    </p:spTree>
    <p:extLst>
      <p:ext uri="{BB962C8B-B14F-4D97-AF65-F5344CB8AC3E}">
        <p14:creationId xmlns:p14="http://schemas.microsoft.com/office/powerpoint/2010/main" val="371301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Affairs Intel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10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7422" y="1518699"/>
            <a:ext cx="4667416" cy="4094921"/>
          </a:xfrm>
          <a:prstGeom prst="ellipse">
            <a:avLst/>
          </a:prstGeom>
          <a:solidFill>
            <a:srgbClr val="094074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25470" y="3454841"/>
            <a:ext cx="111319" cy="1113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59248" y="4561398"/>
            <a:ext cx="111319" cy="11131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460141" y="1386840"/>
            <a:ext cx="1820851" cy="1604837"/>
            <a:chOff x="3722534" y="1442500"/>
            <a:chExt cx="1820851" cy="1604837"/>
          </a:xfrm>
        </p:grpSpPr>
        <p:sp>
          <p:nvSpPr>
            <p:cNvPr id="8" name="Oval 7"/>
            <p:cNvSpPr/>
            <p:nvPr/>
          </p:nvSpPr>
          <p:spPr>
            <a:xfrm>
              <a:off x="4648859" y="2189259"/>
              <a:ext cx="111319" cy="11131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722534" y="1442500"/>
              <a:ext cx="1820851" cy="1604837"/>
            </a:xfrm>
            <a:prstGeom prst="ellipse">
              <a:avLst/>
            </a:prstGeom>
            <a:solidFill>
              <a:srgbClr val="00B050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3404481" y="3814638"/>
            <a:ext cx="1820851" cy="1604837"/>
          </a:xfrm>
          <a:prstGeom prst="ellipse">
            <a:avLst/>
          </a:prstGeom>
          <a:solidFill>
            <a:srgbClr val="FFC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1075" y="1386840"/>
            <a:ext cx="1796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Civil Affairs Unit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5" idx="2"/>
          </p:cNvCxnSpPr>
          <p:nvPr/>
        </p:nvCxnSpPr>
        <p:spPr>
          <a:xfrm>
            <a:off x="1049270" y="1756172"/>
            <a:ext cx="1976200" cy="1698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25332" y="1149367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Friendly Unit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4564049" y="1518699"/>
            <a:ext cx="1401229" cy="670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96500" y="5299948"/>
            <a:ext cx="2329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Neutral Unit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497785" y="4762830"/>
            <a:ext cx="1036322" cy="66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34107" y="2215762"/>
            <a:ext cx="655006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Civil Affairs Unit</a:t>
            </a:r>
          </a:p>
          <a:p>
            <a:r>
              <a:rPr lang="en-US" dirty="0"/>
              <a:t> </a:t>
            </a:r>
            <a:r>
              <a:rPr lang="en-US" dirty="0" smtClean="0"/>
              <a:t>  Collects On Tactical Intel Range</a:t>
            </a:r>
          </a:p>
          <a:p>
            <a:r>
              <a:rPr lang="en-US" dirty="0"/>
              <a:t> </a:t>
            </a:r>
            <a:r>
              <a:rPr lang="en-US" dirty="0" smtClean="0"/>
              <a:t>  Asks If There Are Any Friendly Or Neutral Unis In That Circle</a:t>
            </a:r>
          </a:p>
          <a:p>
            <a:r>
              <a:rPr lang="en-US" dirty="0"/>
              <a:t> </a:t>
            </a:r>
            <a:r>
              <a:rPr lang="en-US" dirty="0" smtClean="0"/>
              <a:t>  If There Are: Get Intel From Their Tactical Intel Range</a:t>
            </a:r>
          </a:p>
          <a:p>
            <a:r>
              <a:rPr lang="en-US" dirty="0"/>
              <a:t> </a:t>
            </a:r>
            <a:r>
              <a:rPr lang="en-US" dirty="0" smtClean="0"/>
              <a:t>     -&gt;Their Units</a:t>
            </a:r>
          </a:p>
          <a:p>
            <a:r>
              <a:rPr lang="en-US" dirty="0" smtClean="0"/>
              <a:t>      -&gt;</a:t>
            </a:r>
            <a:r>
              <a:rPr lang="en-US" b="1" dirty="0" smtClean="0">
                <a:solidFill>
                  <a:srgbClr val="FF0000"/>
                </a:solidFill>
              </a:rPr>
              <a:t>Their Non-Covert HRUs</a:t>
            </a:r>
          </a:p>
          <a:p>
            <a:r>
              <a:rPr lang="en-US" dirty="0"/>
              <a:t> </a:t>
            </a:r>
            <a:r>
              <a:rPr lang="en-US" dirty="0" smtClean="0"/>
              <a:t>     -&gt;Information They Have On Other Side Units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1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Affairs Intel Collection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Choice</a:t>
            </a:r>
          </a:p>
          <a:p>
            <a:pPr lvl="1"/>
            <a:r>
              <a:rPr lang="en-US" dirty="0" smtClean="0"/>
              <a:t>Leave As It Is</a:t>
            </a:r>
          </a:p>
          <a:p>
            <a:pPr lvl="2"/>
            <a:r>
              <a:rPr lang="en-US" dirty="0"/>
              <a:t>Non-Covert Capable – Yes</a:t>
            </a:r>
          </a:p>
          <a:p>
            <a:pPr lvl="2"/>
            <a:r>
              <a:rPr lang="en-US" dirty="0"/>
              <a:t>Covert Capable, but not currently operating covertly – No</a:t>
            </a:r>
          </a:p>
          <a:p>
            <a:pPr lvl="2"/>
            <a:r>
              <a:rPr lang="en-US"/>
              <a:t>Covert Capable, and operation covertly </a:t>
            </a:r>
            <a:r>
              <a:rPr lang="en-US"/>
              <a:t>= </a:t>
            </a:r>
            <a:r>
              <a:rPr lang="en-US" smtClean="0"/>
              <a:t>No</a:t>
            </a:r>
            <a:endParaRPr lang="en-US" dirty="0" smtClean="0"/>
          </a:p>
          <a:p>
            <a:pPr lvl="1"/>
            <a:r>
              <a:rPr lang="en-US" dirty="0" smtClean="0"/>
              <a:t>Only Report Their Non-Covert Capable HRUs</a:t>
            </a:r>
          </a:p>
          <a:p>
            <a:pPr lvl="2"/>
            <a:r>
              <a:rPr lang="en-US" dirty="0" smtClean="0"/>
              <a:t>Non-Covert Capable – Yes</a:t>
            </a:r>
          </a:p>
          <a:p>
            <a:pPr lvl="2"/>
            <a:r>
              <a:rPr lang="en-US" dirty="0" smtClean="0"/>
              <a:t>Covert Capable, but not currently operating covertly – No</a:t>
            </a:r>
          </a:p>
          <a:p>
            <a:pPr lvl="2"/>
            <a:r>
              <a:rPr lang="en-US" dirty="0" smtClean="0"/>
              <a:t>Covert Capable, and operation covertly = No</a:t>
            </a:r>
          </a:p>
          <a:p>
            <a:pPr lvl="1"/>
            <a:r>
              <a:rPr lang="en-US" dirty="0" smtClean="0"/>
              <a:t>Don’t Report Any HRUs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33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D1C206-A1F1-8165-0428-7DF6BA0D7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Important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C10AC3-AC6D-0DDC-8252-559C56FD2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To Do About Air Missions And Fuel</a:t>
            </a:r>
          </a:p>
          <a:p>
            <a:r>
              <a:rPr lang="en-US" dirty="0"/>
              <a:t>Weapon Families</a:t>
            </a:r>
          </a:p>
          <a:p>
            <a:r>
              <a:rPr lang="en-US" dirty="0"/>
              <a:t>When Ship Damaged Formation Stops To Help</a:t>
            </a:r>
          </a:p>
          <a:p>
            <a:pPr lvl="1"/>
            <a:r>
              <a:rPr lang="en-US" dirty="0"/>
              <a:t>Times When Formation Should Forge Forward</a:t>
            </a:r>
          </a:p>
          <a:p>
            <a:pPr lvl="1"/>
            <a:r>
              <a:rPr lang="en-US" dirty="0"/>
              <a:t>Times When Partial Ships Stay Behind</a:t>
            </a:r>
          </a:p>
          <a:p>
            <a:r>
              <a:rPr lang="en-US" dirty="0"/>
              <a:t>More Realistic Naval Resupply Process</a:t>
            </a:r>
          </a:p>
          <a:p>
            <a:r>
              <a:rPr lang="en-US" dirty="0"/>
              <a:t>Better Time Representation</a:t>
            </a:r>
          </a:p>
          <a:p>
            <a:r>
              <a:rPr lang="en-US" dirty="0"/>
              <a:t>Robust Approach For Limiting OPM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BB3B81-D9BD-026A-788D-4ECEF8CF8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51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DBB36D1-ED14-D56D-F082-C0DE56CC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E7269188-4597-6D29-1D66-68190E2E2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/ </a:t>
            </a:r>
            <a:br>
              <a:rPr lang="en-US" dirty="0"/>
            </a:br>
            <a:r>
              <a:rPr lang="en-US" dirty="0"/>
              <a:t>Discussion </a:t>
            </a:r>
          </a:p>
        </p:txBody>
      </p:sp>
      <p:pic>
        <p:nvPicPr>
          <p:cNvPr id="11" name="Picture Placeholder 10" descr="Question mark boxes">
            <a:extLst>
              <a:ext uri="{FF2B5EF4-FFF2-40B4-BE49-F238E27FC236}">
                <a16:creationId xmlns:a16="http://schemas.microsoft.com/office/drawing/2014/main" xmlns="" id="{369CFC9B-39AD-1936-E20B-40162226D69C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4" r="16784"/>
          <a:stretch>
            <a:fillRect/>
          </a:stretch>
        </p:blipFill>
        <p:spPr>
          <a:xfrm>
            <a:off x="6577013" y="1198563"/>
            <a:ext cx="5614987" cy="4754562"/>
          </a:xfrm>
        </p:spPr>
      </p:pic>
    </p:spTree>
    <p:extLst>
      <p:ext uri="{BB962C8B-B14F-4D97-AF65-F5344CB8AC3E}">
        <p14:creationId xmlns:p14="http://schemas.microsoft.com/office/powerpoint/2010/main" val="346400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DD5D2D-08F4-0EBC-023F-C08A208A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Submarine Automatic Fire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09F574-B0C8-8683-EFF9-D8813E9D5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Why Don’t Submarines Automatically Fire Back</a:t>
            </a:r>
          </a:p>
          <a:p>
            <a:pPr lvl="1"/>
            <a:r>
              <a:rPr lang="en-US" dirty="0"/>
              <a:t>Surface Ships If Given ROE</a:t>
            </a:r>
          </a:p>
          <a:p>
            <a:pPr lvl="2"/>
            <a:r>
              <a:rPr lang="en-US" dirty="0"/>
              <a:t>Automatically Fire When Enemy Ship Or Submarine Detected</a:t>
            </a:r>
          </a:p>
          <a:p>
            <a:pPr lvl="2"/>
            <a:r>
              <a:rPr lang="en-US" dirty="0"/>
              <a:t>Automatically Return Fire If Fired Upon</a:t>
            </a:r>
          </a:p>
          <a:p>
            <a:pPr lvl="3"/>
            <a:r>
              <a:rPr lang="en-US" dirty="0"/>
              <a:t>Except If They Have “No Fire” ROE</a:t>
            </a:r>
          </a:p>
          <a:p>
            <a:pPr lvl="1"/>
            <a:r>
              <a:rPr lang="en-US" dirty="0"/>
              <a:t>Submarines Do Not Follow This Logic</a:t>
            </a:r>
          </a:p>
          <a:p>
            <a:pPr lvl="2"/>
            <a:r>
              <a:rPr lang="en-US" dirty="0"/>
              <a:t>They Only Fire When Told To Do So</a:t>
            </a:r>
          </a:p>
          <a:p>
            <a:pPr lvl="1"/>
            <a:r>
              <a:rPr lang="en-US" dirty="0"/>
              <a:t>Why???</a:t>
            </a:r>
          </a:p>
          <a:p>
            <a:pPr lvl="1"/>
            <a:r>
              <a:rPr lang="en-US" dirty="0"/>
              <a:t>When You Fire A Weapon (Torpedo)</a:t>
            </a:r>
          </a:p>
          <a:p>
            <a:pPr lvl="2"/>
            <a:r>
              <a:rPr lang="en-US" dirty="0"/>
              <a:t>It Makes Noise</a:t>
            </a:r>
          </a:p>
          <a:p>
            <a:pPr lvl="2"/>
            <a:r>
              <a:rPr lang="en-US" dirty="0"/>
              <a:t>Noise Increases Chance Of Submarine Being Detected</a:t>
            </a:r>
          </a:p>
          <a:p>
            <a:pPr lvl="1"/>
            <a:r>
              <a:rPr lang="en-US" dirty="0"/>
              <a:t>For This Reason: JTLS-GO Does Not Allow Submarines To </a:t>
            </a:r>
          </a:p>
          <a:p>
            <a:pPr lvl="2"/>
            <a:r>
              <a:rPr lang="en-US" dirty="0"/>
              <a:t>Start A Fight Automatically</a:t>
            </a:r>
          </a:p>
          <a:p>
            <a:pPr lvl="2"/>
            <a:r>
              <a:rPr lang="en-US" dirty="0"/>
              <a:t>Automatically Return Fire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43D03F-CC5C-DE2C-C00C-1A69F266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8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FB839C-5B7A-DCEE-055E-92EDC69B1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 Chinese / Foreign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3E5116-36B3-8D87-A13F-EFC487702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ECP Has Been Entered – JTLS-2024-16649</a:t>
            </a:r>
          </a:p>
          <a:p>
            <a:pPr lvl="1"/>
            <a:r>
              <a:rPr lang="en-US" dirty="0"/>
              <a:t>Not Included In ECP Voting List</a:t>
            </a:r>
          </a:p>
          <a:p>
            <a:pPr lvl="1"/>
            <a:r>
              <a:rPr lang="en-US" dirty="0"/>
              <a:t>Difficult - Spread Throughout Every JTLS-GO Component</a:t>
            </a:r>
          </a:p>
          <a:p>
            <a:pPr lvl="1"/>
            <a:r>
              <a:rPr lang="en-US" dirty="0"/>
              <a:t>Needs Major Funding Support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2A3095C-58B5-D402-D96D-9CC6D7F4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4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777B2E-CBC7-2AF0-7357-BAC3051BA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Naval Formation Goes Over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0010E0-ABB1-871B-8749-C1DD621AE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Explanation Why It Works This Way</a:t>
            </a:r>
          </a:p>
          <a:p>
            <a:pPr lvl="1"/>
            <a:r>
              <a:rPr lang="en-US" dirty="0"/>
              <a:t>Technically A Formation Is Not A Physical Object</a:t>
            </a:r>
          </a:p>
          <a:p>
            <a:pPr lvl="1"/>
            <a:r>
              <a:rPr lang="en-US" dirty="0"/>
              <a:t>Concept In Which Ships Are Placed Relative To Center</a:t>
            </a:r>
          </a:p>
          <a:p>
            <a:pPr lvl="1"/>
            <a:r>
              <a:rPr lang="en-US" dirty="0"/>
              <a:t>No Ship Must Be At Formation Center</a:t>
            </a:r>
          </a:p>
          <a:p>
            <a:pPr lvl="2"/>
            <a:r>
              <a:rPr lang="en-US" dirty="0"/>
              <a:t>But Normally There Is</a:t>
            </a:r>
          </a:p>
          <a:p>
            <a:pPr lvl="1"/>
            <a:r>
              <a:rPr lang="en-US" dirty="0"/>
              <a:t>When Formation Moves Ships Stay In Assigned Position</a:t>
            </a:r>
          </a:p>
          <a:p>
            <a:pPr lvl="2"/>
            <a:r>
              <a:rPr lang="en-US" dirty="0"/>
              <a:t> If Ship Can’t Move To Assigned Formation Position</a:t>
            </a:r>
          </a:p>
          <a:p>
            <a:pPr lvl="3"/>
            <a:r>
              <a:rPr lang="en-US" dirty="0"/>
              <a:t>Attempt To Move To Formation</a:t>
            </a:r>
          </a:p>
          <a:p>
            <a:pPr lvl="3"/>
            <a:r>
              <a:rPr lang="en-US" dirty="0"/>
              <a:t>If Nothing Feasible – Stop And Wait For Formation To Move Again</a:t>
            </a: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F934B20-AEB2-9C0B-6FF4-16D0309A8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0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B5AB45A2-76EB-D0F1-A356-4654F46F7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Formation On Land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A9BAB88-A0AF-86E2-3C58-D87B08218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5</a:t>
            </a:fld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2263BE11-2814-F002-D238-DA98DBE51011}"/>
              </a:ext>
            </a:extLst>
          </p:cNvPr>
          <p:cNvSpPr/>
          <p:nvPr/>
        </p:nvSpPr>
        <p:spPr>
          <a:xfrm>
            <a:off x="3868615" y="3564717"/>
            <a:ext cx="3376246" cy="1903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DD643B0-AAD3-8D5B-A7E2-0B3C83C87E45}"/>
              </a:ext>
            </a:extLst>
          </p:cNvPr>
          <p:cNvGrpSpPr/>
          <p:nvPr/>
        </p:nvGrpSpPr>
        <p:grpSpPr>
          <a:xfrm>
            <a:off x="4913727" y="3246571"/>
            <a:ext cx="1670539" cy="1058594"/>
            <a:chOff x="1902655" y="4265124"/>
            <a:chExt cx="1670539" cy="105859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3031BC1B-D217-B19E-457C-D0D4BFBB8A1C}"/>
                </a:ext>
              </a:extLst>
            </p:cNvPr>
            <p:cNvSpPr/>
            <p:nvPr/>
          </p:nvSpPr>
          <p:spPr>
            <a:xfrm>
              <a:off x="2307102" y="4600135"/>
              <a:ext cx="225084" cy="1828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3BEB17C3-2026-8BC8-B946-C0E6B6F56DA9}"/>
                </a:ext>
              </a:extLst>
            </p:cNvPr>
            <p:cNvSpPr/>
            <p:nvPr/>
          </p:nvSpPr>
          <p:spPr>
            <a:xfrm>
              <a:off x="2691618" y="4306155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6759C2B6-D6D4-3750-61EF-8B11600DD2FC}"/>
                </a:ext>
              </a:extLst>
            </p:cNvPr>
            <p:cNvSpPr/>
            <p:nvPr/>
          </p:nvSpPr>
          <p:spPr>
            <a:xfrm>
              <a:off x="1902655" y="4336366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65BEF4F7-61ED-AE09-1F41-719F0748A1C3}"/>
                </a:ext>
              </a:extLst>
            </p:cNvPr>
            <p:cNvSpPr/>
            <p:nvPr/>
          </p:nvSpPr>
          <p:spPr>
            <a:xfrm>
              <a:off x="3348110" y="4265124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6162C4FF-B238-9184-3AF1-D3AB493FCCB6}"/>
                </a:ext>
              </a:extLst>
            </p:cNvPr>
            <p:cNvSpPr/>
            <p:nvPr/>
          </p:nvSpPr>
          <p:spPr>
            <a:xfrm>
              <a:off x="2844018" y="4957958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4215463A-C95D-90A3-066A-8A517DB119AD}"/>
                </a:ext>
              </a:extLst>
            </p:cNvPr>
            <p:cNvSpPr/>
            <p:nvPr/>
          </p:nvSpPr>
          <p:spPr>
            <a:xfrm>
              <a:off x="2290690" y="5140838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62BD405B-E9C9-9322-4022-54A16995F454}"/>
              </a:ext>
            </a:extLst>
          </p:cNvPr>
          <p:cNvGrpSpPr/>
          <p:nvPr/>
        </p:nvGrpSpPr>
        <p:grpSpPr>
          <a:xfrm>
            <a:off x="1947202" y="3266769"/>
            <a:ext cx="1670539" cy="1058594"/>
            <a:chOff x="1902655" y="4265124"/>
            <a:chExt cx="1670539" cy="105859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1F0DD27F-5271-5699-72F3-5CA6381EEDD6}"/>
                </a:ext>
              </a:extLst>
            </p:cNvPr>
            <p:cNvSpPr/>
            <p:nvPr/>
          </p:nvSpPr>
          <p:spPr>
            <a:xfrm>
              <a:off x="2307102" y="4600135"/>
              <a:ext cx="225084" cy="1828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DB7F02AF-5134-F230-8191-5DD25F02255E}"/>
                </a:ext>
              </a:extLst>
            </p:cNvPr>
            <p:cNvSpPr/>
            <p:nvPr/>
          </p:nvSpPr>
          <p:spPr>
            <a:xfrm>
              <a:off x="2691618" y="4306155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779E1117-CBA8-DA1E-1DD3-58552F006651}"/>
                </a:ext>
              </a:extLst>
            </p:cNvPr>
            <p:cNvSpPr/>
            <p:nvPr/>
          </p:nvSpPr>
          <p:spPr>
            <a:xfrm>
              <a:off x="1902655" y="4336366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D86818E6-5490-776A-C4AA-99654B17F232}"/>
                </a:ext>
              </a:extLst>
            </p:cNvPr>
            <p:cNvSpPr/>
            <p:nvPr/>
          </p:nvSpPr>
          <p:spPr>
            <a:xfrm>
              <a:off x="3348110" y="4265124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5DD2439C-EEF2-236B-5B41-AF40E9DFBA64}"/>
                </a:ext>
              </a:extLst>
            </p:cNvPr>
            <p:cNvSpPr/>
            <p:nvPr/>
          </p:nvSpPr>
          <p:spPr>
            <a:xfrm>
              <a:off x="2844018" y="4957958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F14BEC2B-1E46-962A-11AB-271F0E74A23F}"/>
                </a:ext>
              </a:extLst>
            </p:cNvPr>
            <p:cNvSpPr/>
            <p:nvPr/>
          </p:nvSpPr>
          <p:spPr>
            <a:xfrm>
              <a:off x="2290690" y="5140838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6DF154F-3D4A-6EF2-F75C-C011F8A070DC}"/>
              </a:ext>
            </a:extLst>
          </p:cNvPr>
          <p:cNvSpPr txBox="1"/>
          <p:nvPr/>
        </p:nvSpPr>
        <p:spPr>
          <a:xfrm>
            <a:off x="3380694" y="1902222"/>
            <a:ext cx="457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This Should Be Legal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C26866A7-013E-9E25-71A9-48717F3554B0}"/>
              </a:ext>
            </a:extLst>
          </p:cNvPr>
          <p:cNvGrpSpPr/>
          <p:nvPr/>
        </p:nvGrpSpPr>
        <p:grpSpPr>
          <a:xfrm>
            <a:off x="7680958" y="3175329"/>
            <a:ext cx="1670539" cy="1058594"/>
            <a:chOff x="1902655" y="4265124"/>
            <a:chExt cx="1670539" cy="1058594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xmlns="" id="{89F60251-DB07-999F-BDDB-3C81BBC776D2}"/>
                </a:ext>
              </a:extLst>
            </p:cNvPr>
            <p:cNvSpPr/>
            <p:nvPr/>
          </p:nvSpPr>
          <p:spPr>
            <a:xfrm>
              <a:off x="2307102" y="4600135"/>
              <a:ext cx="225084" cy="1828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DC8A28CA-1981-692C-4817-ADD9AD72B1D0}"/>
                </a:ext>
              </a:extLst>
            </p:cNvPr>
            <p:cNvSpPr/>
            <p:nvPr/>
          </p:nvSpPr>
          <p:spPr>
            <a:xfrm>
              <a:off x="2691618" y="4306155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632A256E-6A11-235C-96B3-5DC326B111F4}"/>
                </a:ext>
              </a:extLst>
            </p:cNvPr>
            <p:cNvSpPr/>
            <p:nvPr/>
          </p:nvSpPr>
          <p:spPr>
            <a:xfrm>
              <a:off x="1902655" y="4336366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344E4020-49DB-BD77-DFA3-0D871878F53F}"/>
                </a:ext>
              </a:extLst>
            </p:cNvPr>
            <p:cNvSpPr/>
            <p:nvPr/>
          </p:nvSpPr>
          <p:spPr>
            <a:xfrm>
              <a:off x="3348110" y="4265124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523E43B8-8113-F96E-E573-7D39B57FFAEE}"/>
                </a:ext>
              </a:extLst>
            </p:cNvPr>
            <p:cNvSpPr/>
            <p:nvPr/>
          </p:nvSpPr>
          <p:spPr>
            <a:xfrm>
              <a:off x="2844018" y="4957958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0A3AA6AF-6176-D4DF-0304-EC4132BF5E21}"/>
                </a:ext>
              </a:extLst>
            </p:cNvPr>
            <p:cNvSpPr/>
            <p:nvPr/>
          </p:nvSpPr>
          <p:spPr>
            <a:xfrm>
              <a:off x="2290690" y="5140838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880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B5AB45A2-76EB-D0F1-A356-4654F46F7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Formation On Land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A9BAB88-A0AF-86E2-3C58-D87B08218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6</a:t>
            </a:fld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6DF154F-3D4A-6EF2-F75C-C011F8A070DC}"/>
              </a:ext>
            </a:extLst>
          </p:cNvPr>
          <p:cNvSpPr txBox="1"/>
          <p:nvPr/>
        </p:nvSpPr>
        <p:spPr>
          <a:xfrm>
            <a:off x="3548454" y="922273"/>
            <a:ext cx="457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This Should Be Legal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04A4FFDE-61C9-109D-5D64-0ABC0A98EB69}"/>
              </a:ext>
            </a:extLst>
          </p:cNvPr>
          <p:cNvSpPr/>
          <p:nvPr/>
        </p:nvSpPr>
        <p:spPr>
          <a:xfrm>
            <a:off x="4312037" y="2922113"/>
            <a:ext cx="2834055" cy="13463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2B687DC2-9685-EAE8-383D-0B26024A3A3F}"/>
              </a:ext>
            </a:extLst>
          </p:cNvPr>
          <p:cNvSpPr/>
          <p:nvPr/>
        </p:nvSpPr>
        <p:spPr>
          <a:xfrm>
            <a:off x="5615352" y="3503861"/>
            <a:ext cx="225084" cy="1828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6A2DE3D0-B9AE-758D-97C4-7890E15C91FC}"/>
              </a:ext>
            </a:extLst>
          </p:cNvPr>
          <p:cNvGrpSpPr/>
          <p:nvPr/>
        </p:nvGrpSpPr>
        <p:grpSpPr>
          <a:xfrm>
            <a:off x="2193972" y="3123881"/>
            <a:ext cx="1670539" cy="1058594"/>
            <a:chOff x="1902655" y="4265124"/>
            <a:chExt cx="1670539" cy="1058594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xmlns="" id="{E25BB3EA-BE91-55B6-A813-D2ADD2970662}"/>
                </a:ext>
              </a:extLst>
            </p:cNvPr>
            <p:cNvSpPr/>
            <p:nvPr/>
          </p:nvSpPr>
          <p:spPr>
            <a:xfrm>
              <a:off x="2307102" y="4600135"/>
              <a:ext cx="225084" cy="1828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xmlns="" id="{808185DD-F589-8252-7EB1-7F79A7CA43F5}"/>
                </a:ext>
              </a:extLst>
            </p:cNvPr>
            <p:cNvSpPr/>
            <p:nvPr/>
          </p:nvSpPr>
          <p:spPr>
            <a:xfrm>
              <a:off x="2691618" y="4306155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E9B0966B-FD17-8EC8-3C3A-B840B7B66FD9}"/>
                </a:ext>
              </a:extLst>
            </p:cNvPr>
            <p:cNvSpPr/>
            <p:nvPr/>
          </p:nvSpPr>
          <p:spPr>
            <a:xfrm>
              <a:off x="1902655" y="4336366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xmlns="" id="{77D7469C-B878-5B2C-1FAB-F4AF1D54E59A}"/>
                </a:ext>
              </a:extLst>
            </p:cNvPr>
            <p:cNvSpPr/>
            <p:nvPr/>
          </p:nvSpPr>
          <p:spPr>
            <a:xfrm>
              <a:off x="3348110" y="4265124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xmlns="" id="{E919F25A-25BE-2389-AA32-9C0BC1FFFEEC}"/>
                </a:ext>
              </a:extLst>
            </p:cNvPr>
            <p:cNvSpPr/>
            <p:nvPr/>
          </p:nvSpPr>
          <p:spPr>
            <a:xfrm>
              <a:off x="2844018" y="4957958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276A6B12-AB15-FEB9-AAE5-0D0670058AB2}"/>
                </a:ext>
              </a:extLst>
            </p:cNvPr>
            <p:cNvSpPr/>
            <p:nvPr/>
          </p:nvSpPr>
          <p:spPr>
            <a:xfrm>
              <a:off x="2290690" y="5140838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F6205426-E6E1-75F2-A29F-F06973804BFD}"/>
              </a:ext>
            </a:extLst>
          </p:cNvPr>
          <p:cNvGrpSpPr/>
          <p:nvPr/>
        </p:nvGrpSpPr>
        <p:grpSpPr>
          <a:xfrm>
            <a:off x="8097710" y="3066004"/>
            <a:ext cx="1670539" cy="1058594"/>
            <a:chOff x="1902655" y="4265124"/>
            <a:chExt cx="1670539" cy="105859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xmlns="" id="{711482C8-3263-82DA-9224-F4C4A0928534}"/>
                </a:ext>
              </a:extLst>
            </p:cNvPr>
            <p:cNvSpPr/>
            <p:nvPr/>
          </p:nvSpPr>
          <p:spPr>
            <a:xfrm>
              <a:off x="2307102" y="4600135"/>
              <a:ext cx="225084" cy="1828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ED9565A8-7FE6-5DC2-A1E1-B1BA1C01F052}"/>
                </a:ext>
              </a:extLst>
            </p:cNvPr>
            <p:cNvSpPr/>
            <p:nvPr/>
          </p:nvSpPr>
          <p:spPr>
            <a:xfrm>
              <a:off x="2691618" y="4306155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xmlns="" id="{2131BB9F-5185-9D1C-8613-CD2B6276158C}"/>
                </a:ext>
              </a:extLst>
            </p:cNvPr>
            <p:cNvSpPr/>
            <p:nvPr/>
          </p:nvSpPr>
          <p:spPr>
            <a:xfrm>
              <a:off x="1902655" y="4336366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xmlns="" id="{81AEF19E-B088-113B-B04E-6EB2242CE27F}"/>
                </a:ext>
              </a:extLst>
            </p:cNvPr>
            <p:cNvSpPr/>
            <p:nvPr/>
          </p:nvSpPr>
          <p:spPr>
            <a:xfrm>
              <a:off x="3348110" y="4265124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xmlns="" id="{5AF0D009-B228-EE22-2D01-9D3081FDF736}"/>
                </a:ext>
              </a:extLst>
            </p:cNvPr>
            <p:cNvSpPr/>
            <p:nvPr/>
          </p:nvSpPr>
          <p:spPr>
            <a:xfrm>
              <a:off x="2844018" y="4957958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xmlns="" id="{0DE9E9FF-E0D6-21ED-3C56-8CE45D9B8E87}"/>
                </a:ext>
              </a:extLst>
            </p:cNvPr>
            <p:cNvSpPr/>
            <p:nvPr/>
          </p:nvSpPr>
          <p:spPr>
            <a:xfrm>
              <a:off x="2290690" y="5140838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542A31BD-390D-2FE7-1E73-85B569ECFBE8}"/>
              </a:ext>
            </a:extLst>
          </p:cNvPr>
          <p:cNvGrpSpPr/>
          <p:nvPr/>
        </p:nvGrpSpPr>
        <p:grpSpPr>
          <a:xfrm>
            <a:off x="2155667" y="3137246"/>
            <a:ext cx="1670539" cy="1058594"/>
            <a:chOff x="2380070" y="4670812"/>
            <a:chExt cx="1670539" cy="1058594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A6049B9A-31DF-9E74-A50F-38794ED47DA1}"/>
                </a:ext>
              </a:extLst>
            </p:cNvPr>
            <p:cNvSpPr/>
            <p:nvPr/>
          </p:nvSpPr>
          <p:spPr>
            <a:xfrm>
              <a:off x="3169033" y="4711843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D39699FC-1E04-110E-B4A3-8AFE7873ECE5}"/>
                </a:ext>
              </a:extLst>
            </p:cNvPr>
            <p:cNvSpPr/>
            <p:nvPr/>
          </p:nvSpPr>
          <p:spPr>
            <a:xfrm>
              <a:off x="2380070" y="4742054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xmlns="" id="{E400DE46-0DA6-FF89-AE13-DFB26A81CDE2}"/>
                </a:ext>
              </a:extLst>
            </p:cNvPr>
            <p:cNvSpPr/>
            <p:nvPr/>
          </p:nvSpPr>
          <p:spPr>
            <a:xfrm>
              <a:off x="3825525" y="4670812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xmlns="" id="{A5134F7F-E086-CD06-3514-43B62203FA05}"/>
                </a:ext>
              </a:extLst>
            </p:cNvPr>
            <p:cNvSpPr/>
            <p:nvPr/>
          </p:nvSpPr>
          <p:spPr>
            <a:xfrm>
              <a:off x="3321433" y="5363646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B76AC330-3F85-5FAE-A7F8-8DE8AD8C836A}"/>
                </a:ext>
              </a:extLst>
            </p:cNvPr>
            <p:cNvSpPr/>
            <p:nvPr/>
          </p:nvSpPr>
          <p:spPr>
            <a:xfrm>
              <a:off x="2768105" y="5546526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A7DF78E8-E63B-72BF-30C9-B67B25958C6F}"/>
              </a:ext>
            </a:extLst>
          </p:cNvPr>
          <p:cNvGrpSpPr/>
          <p:nvPr/>
        </p:nvGrpSpPr>
        <p:grpSpPr>
          <a:xfrm>
            <a:off x="5238886" y="3137246"/>
            <a:ext cx="1670539" cy="1058594"/>
            <a:chOff x="1902655" y="4265124"/>
            <a:chExt cx="1670539" cy="1058594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xmlns="" id="{0F1B2BD0-4193-FE56-8D32-D70ACCA854A1}"/>
                </a:ext>
              </a:extLst>
            </p:cNvPr>
            <p:cNvSpPr/>
            <p:nvPr/>
          </p:nvSpPr>
          <p:spPr>
            <a:xfrm>
              <a:off x="2307102" y="4600135"/>
              <a:ext cx="225084" cy="1828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xmlns="" id="{A76384A3-1FEE-C603-615D-5486B446AD6D}"/>
                </a:ext>
              </a:extLst>
            </p:cNvPr>
            <p:cNvSpPr/>
            <p:nvPr/>
          </p:nvSpPr>
          <p:spPr>
            <a:xfrm>
              <a:off x="2691618" y="4306155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B30B8FF6-09E7-1E39-6782-E6AA09593CDE}"/>
                </a:ext>
              </a:extLst>
            </p:cNvPr>
            <p:cNvSpPr/>
            <p:nvPr/>
          </p:nvSpPr>
          <p:spPr>
            <a:xfrm>
              <a:off x="1902655" y="4336366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xmlns="" id="{6922E7A9-B54C-4D49-E639-6F3BF91E02ED}"/>
                </a:ext>
              </a:extLst>
            </p:cNvPr>
            <p:cNvSpPr/>
            <p:nvPr/>
          </p:nvSpPr>
          <p:spPr>
            <a:xfrm>
              <a:off x="3348110" y="4265124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xmlns="" id="{56DFDF81-B713-F19D-FC52-A126BF73BA83}"/>
                </a:ext>
              </a:extLst>
            </p:cNvPr>
            <p:cNvSpPr/>
            <p:nvPr/>
          </p:nvSpPr>
          <p:spPr>
            <a:xfrm>
              <a:off x="2844018" y="4957958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xmlns="" id="{031DA476-D343-38A0-DE3D-901692146F95}"/>
                </a:ext>
              </a:extLst>
            </p:cNvPr>
            <p:cNvSpPr/>
            <p:nvPr/>
          </p:nvSpPr>
          <p:spPr>
            <a:xfrm>
              <a:off x="2290690" y="5140838"/>
              <a:ext cx="225084" cy="1828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5A5F017E-2D74-3B7C-9B1C-6449B764AECC}"/>
              </a:ext>
            </a:extLst>
          </p:cNvPr>
          <p:cNvSpPr txBox="1"/>
          <p:nvPr/>
        </p:nvSpPr>
        <p:spPr>
          <a:xfrm>
            <a:off x="3886709" y="914606"/>
            <a:ext cx="4211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Ships Cannot Move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620A34F2-C54E-90CD-E359-09ADD6B4F5F0}"/>
              </a:ext>
            </a:extLst>
          </p:cNvPr>
          <p:cNvSpPr txBox="1"/>
          <p:nvPr/>
        </p:nvSpPr>
        <p:spPr>
          <a:xfrm>
            <a:off x="4119451" y="1548691"/>
            <a:ext cx="3826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They Stay Behind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234D3EC8-9AAD-0D75-FFB6-08126BAE3366}"/>
              </a:ext>
            </a:extLst>
          </p:cNvPr>
          <p:cNvSpPr txBox="1"/>
          <p:nvPr/>
        </p:nvSpPr>
        <p:spPr>
          <a:xfrm>
            <a:off x="2710961" y="916919"/>
            <a:ext cx="7229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Ships Regroup On The Other Side</a:t>
            </a:r>
          </a:p>
        </p:txBody>
      </p:sp>
    </p:spTree>
    <p:extLst>
      <p:ext uri="{BB962C8B-B14F-4D97-AF65-F5344CB8AC3E}">
        <p14:creationId xmlns:p14="http://schemas.microsoft.com/office/powerpoint/2010/main" val="421569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2" grpId="0" animBg="1"/>
      <p:bldP spid="32" grpId="1" animBg="1"/>
      <p:bldP spid="73" grpId="0"/>
      <p:bldP spid="73" grpId="1"/>
      <p:bldP spid="74" grpId="0"/>
      <p:bldP spid="74" grpId="1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F0EC9DF-35EB-0174-3314-287B3FEA0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Un-Needed HRU Patrol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E74A109D-7FEC-DA7E-E600-168B83B85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7864"/>
            <a:ext cx="11734800" cy="4748213"/>
          </a:xfrm>
        </p:spPr>
        <p:txBody>
          <a:bodyPr/>
          <a:lstStyle/>
          <a:p>
            <a:r>
              <a:rPr lang="en-US" dirty="0"/>
              <a:t>HRU Patrols Slowed Down System</a:t>
            </a:r>
          </a:p>
          <a:p>
            <a:pPr lvl="1"/>
            <a:r>
              <a:rPr lang="en-US" dirty="0"/>
              <a:t>Partially True</a:t>
            </a:r>
          </a:p>
          <a:p>
            <a:pPr lvl="1"/>
            <a:r>
              <a:rPr lang="en-US" dirty="0"/>
              <a:t>Reason One For Slow Down</a:t>
            </a:r>
          </a:p>
          <a:p>
            <a:pPr lvl="2"/>
            <a:r>
              <a:rPr lang="en-US" dirty="0"/>
              <a:t>There Were Over 20,000 Catastrophically Killed Combat Systems</a:t>
            </a:r>
          </a:p>
          <a:p>
            <a:pPr lvl="2"/>
            <a:r>
              <a:rPr lang="en-US" dirty="0"/>
              <a:t>Catastrophic Kill Removal Time Was 13 Days</a:t>
            </a:r>
          </a:p>
          <a:p>
            <a:pPr lvl="2"/>
            <a:r>
              <a:rPr lang="en-US" dirty="0"/>
              <a:t>Constantly Reporting On Dead Systems</a:t>
            </a:r>
          </a:p>
          <a:p>
            <a:pPr lvl="1"/>
            <a:r>
              <a:rPr lang="en-US" dirty="0"/>
              <a:t>Reason Two For Slow Down</a:t>
            </a:r>
          </a:p>
          <a:p>
            <a:pPr lvl="2"/>
            <a:r>
              <a:rPr lang="en-US" dirty="0"/>
              <a:t>Unnecessary HRU Patrol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0E1F10F-732A-876C-FBA7-01B04BBA4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3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C531F570-C51E-38AF-1D8E-AA4908D6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Unnecessary HRU Small Patrol Areas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6A6980A-A420-7AFC-5C2E-72FD6455A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2972" y="6356350"/>
            <a:ext cx="457200" cy="365125"/>
          </a:xfrm>
        </p:spPr>
        <p:txBody>
          <a:bodyPr/>
          <a:lstStyle/>
          <a:p>
            <a:fld id="{EC4CAE64-2259-465B-B421-9D914A9A81ED}" type="slidenum">
              <a:rPr lang="en-US" smtClean="0"/>
              <a:t>8</a:t>
            </a:fld>
            <a:endParaRPr lang="en-US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xmlns="" id="{82323BBB-8B61-097A-BCE8-DDA85C229102}"/>
              </a:ext>
            </a:extLst>
          </p:cNvPr>
          <p:cNvGrpSpPr/>
          <p:nvPr/>
        </p:nvGrpSpPr>
        <p:grpSpPr>
          <a:xfrm>
            <a:off x="324835" y="956871"/>
            <a:ext cx="3106057" cy="2853358"/>
            <a:chOff x="411904" y="956871"/>
            <a:chExt cx="3106057" cy="2853358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xmlns="" id="{F68E6710-7CB3-3644-5B8D-F8C5735ACD5E}"/>
                </a:ext>
              </a:extLst>
            </p:cNvPr>
            <p:cNvGrpSpPr/>
            <p:nvPr/>
          </p:nvGrpSpPr>
          <p:grpSpPr>
            <a:xfrm>
              <a:off x="411904" y="956871"/>
              <a:ext cx="3106057" cy="2853358"/>
              <a:chOff x="411904" y="956871"/>
              <a:chExt cx="3106057" cy="2853358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xmlns="" id="{561EE787-E716-1F7D-CC8D-E35BAE663B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11904" y="956871"/>
                <a:ext cx="3106057" cy="2853358"/>
              </a:xfrm>
              <a:prstGeom prst="rect">
                <a:avLst/>
              </a:prstGeom>
            </p:spPr>
          </p:pic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xmlns="" id="{5A305819-7562-8715-C0B9-CB8600E0C199}"/>
                  </a:ext>
                </a:extLst>
              </p:cNvPr>
              <p:cNvGrpSpPr/>
              <p:nvPr/>
            </p:nvGrpSpPr>
            <p:grpSpPr>
              <a:xfrm>
                <a:off x="650457" y="1525135"/>
                <a:ext cx="2628951" cy="1857515"/>
                <a:chOff x="2593633" y="1656432"/>
                <a:chExt cx="3918857" cy="3657600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xmlns="" id="{90E03B4D-B975-2175-B4F3-43A97988A49C}"/>
                    </a:ext>
                  </a:extLst>
                </p:cNvPr>
                <p:cNvSpPr/>
                <p:nvPr/>
              </p:nvSpPr>
              <p:spPr>
                <a:xfrm>
                  <a:off x="2593633" y="1656432"/>
                  <a:ext cx="3918857" cy="3657600"/>
                </a:xfrm>
                <a:prstGeom prst="ellipse">
                  <a:avLst/>
                </a:prstGeom>
                <a:solidFill>
                  <a:srgbClr val="687806">
                    <a:alpha val="30196"/>
                  </a:srgb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xmlns="" id="{94AE007E-EB49-B462-4D43-61F5189BE1D0}"/>
                    </a:ext>
                  </a:extLst>
                </p:cNvPr>
                <p:cNvSpPr/>
                <p:nvPr/>
              </p:nvSpPr>
              <p:spPr>
                <a:xfrm>
                  <a:off x="4393404" y="3446258"/>
                  <a:ext cx="319314" cy="26125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xmlns="" id="{DA9FB2D4-57FD-DC66-46F6-6EA59136105F}"/>
                </a:ext>
              </a:extLst>
            </p:cNvPr>
            <p:cNvSpPr/>
            <p:nvPr/>
          </p:nvSpPr>
          <p:spPr>
            <a:xfrm>
              <a:off x="1790795" y="2189681"/>
              <a:ext cx="338255" cy="573873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xmlns="" id="{398AFE66-17C5-3F26-2A6E-3B9A2F8666EB}"/>
              </a:ext>
            </a:extLst>
          </p:cNvPr>
          <p:cNvGrpSpPr/>
          <p:nvPr/>
        </p:nvGrpSpPr>
        <p:grpSpPr>
          <a:xfrm>
            <a:off x="8168544" y="956871"/>
            <a:ext cx="3106057" cy="2853358"/>
            <a:chOff x="411904" y="956871"/>
            <a:chExt cx="3106057" cy="2853358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xmlns="" id="{AE0C7BDE-5BA9-2442-D992-286284E5F02C}"/>
                </a:ext>
              </a:extLst>
            </p:cNvPr>
            <p:cNvGrpSpPr/>
            <p:nvPr/>
          </p:nvGrpSpPr>
          <p:grpSpPr>
            <a:xfrm>
              <a:off x="411904" y="956871"/>
              <a:ext cx="3106057" cy="2853358"/>
              <a:chOff x="411904" y="956871"/>
              <a:chExt cx="3106057" cy="2853358"/>
            </a:xfrm>
          </p:grpSpPr>
          <p:pic>
            <p:nvPicPr>
              <p:cNvPr id="104" name="Picture 103">
                <a:extLst>
                  <a:ext uri="{FF2B5EF4-FFF2-40B4-BE49-F238E27FC236}">
                    <a16:creationId xmlns:a16="http://schemas.microsoft.com/office/drawing/2014/main" xmlns="" id="{87D82545-21A6-95FC-0902-88892CC284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11904" y="956871"/>
                <a:ext cx="3106057" cy="2853358"/>
              </a:xfrm>
              <a:prstGeom prst="rect">
                <a:avLst/>
              </a:prstGeom>
            </p:spPr>
          </p:pic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D55A9D18-479F-9799-5819-62773772889A}"/>
                  </a:ext>
                </a:extLst>
              </p:cNvPr>
              <p:cNvGrpSpPr/>
              <p:nvPr/>
            </p:nvGrpSpPr>
            <p:grpSpPr>
              <a:xfrm>
                <a:off x="650457" y="1525135"/>
                <a:ext cx="2628951" cy="1857515"/>
                <a:chOff x="2593633" y="1656432"/>
                <a:chExt cx="3918857" cy="3657600"/>
              </a:xfrm>
            </p:grpSpPr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xmlns="" id="{24170C84-99F6-BC32-23F2-2F85071181E5}"/>
                    </a:ext>
                  </a:extLst>
                </p:cNvPr>
                <p:cNvSpPr/>
                <p:nvPr/>
              </p:nvSpPr>
              <p:spPr>
                <a:xfrm>
                  <a:off x="2593633" y="1656432"/>
                  <a:ext cx="3918857" cy="3657600"/>
                </a:xfrm>
                <a:prstGeom prst="ellipse">
                  <a:avLst/>
                </a:prstGeom>
                <a:solidFill>
                  <a:srgbClr val="687806">
                    <a:alpha val="30196"/>
                  </a:srgb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xmlns="" id="{0630F44B-0134-CB84-46AF-CBBAE59EEFE0}"/>
                    </a:ext>
                  </a:extLst>
                </p:cNvPr>
                <p:cNvSpPr/>
                <p:nvPr/>
              </p:nvSpPr>
              <p:spPr>
                <a:xfrm>
                  <a:off x="4393404" y="3446258"/>
                  <a:ext cx="319314" cy="26125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xmlns="" id="{CCBE8647-79F6-E1C7-B200-C1F8CD9493DE}"/>
                </a:ext>
              </a:extLst>
            </p:cNvPr>
            <p:cNvSpPr/>
            <p:nvPr/>
          </p:nvSpPr>
          <p:spPr>
            <a:xfrm>
              <a:off x="1790795" y="2189681"/>
              <a:ext cx="338255" cy="573873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xmlns="" id="{24303B13-EEE2-5B40-6599-B029E6264D95}"/>
              </a:ext>
            </a:extLst>
          </p:cNvPr>
          <p:cNvGrpSpPr/>
          <p:nvPr/>
        </p:nvGrpSpPr>
        <p:grpSpPr>
          <a:xfrm>
            <a:off x="4246690" y="956871"/>
            <a:ext cx="3106057" cy="2853358"/>
            <a:chOff x="4246690" y="956871"/>
            <a:chExt cx="3106057" cy="2853358"/>
          </a:xfrm>
        </p:grpSpPr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xmlns="" id="{680869AE-0D49-CA63-9458-E227D45D88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6690" y="956871"/>
              <a:ext cx="3106057" cy="2853358"/>
            </a:xfrm>
            <a:prstGeom prst="rect">
              <a:avLst/>
            </a:prstGeom>
          </p:spPr>
        </p:pic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xmlns="" id="{0B7AC0F8-AA2A-1890-2A44-5427601D62E6}"/>
                </a:ext>
              </a:extLst>
            </p:cNvPr>
            <p:cNvGrpSpPr/>
            <p:nvPr/>
          </p:nvGrpSpPr>
          <p:grpSpPr>
            <a:xfrm>
              <a:off x="4485243" y="1333505"/>
              <a:ext cx="2628951" cy="1857515"/>
              <a:chOff x="2593633" y="1656432"/>
              <a:chExt cx="3918857" cy="3657600"/>
            </a:xfrm>
          </p:grpSpPr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xmlns="" id="{F36D510E-22D4-18C2-2753-DE541105895A}"/>
                  </a:ext>
                </a:extLst>
              </p:cNvPr>
              <p:cNvSpPr/>
              <p:nvPr/>
            </p:nvSpPr>
            <p:spPr>
              <a:xfrm>
                <a:off x="2593633" y="1656432"/>
                <a:ext cx="3918857" cy="3657600"/>
              </a:xfrm>
              <a:prstGeom prst="ellipse">
                <a:avLst/>
              </a:prstGeom>
              <a:solidFill>
                <a:srgbClr val="687806">
                  <a:alpha val="30196"/>
                </a:srgb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xmlns="" id="{6801A342-BFF6-8FD9-DCF2-8F4FE2A07343}"/>
                  </a:ext>
                </a:extLst>
              </p:cNvPr>
              <p:cNvSpPr/>
              <p:nvPr/>
            </p:nvSpPr>
            <p:spPr>
              <a:xfrm>
                <a:off x="4393404" y="3446258"/>
                <a:ext cx="319314" cy="261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xmlns="" id="{F81CD621-6778-F672-0BEE-F32B3DAD80EC}"/>
                </a:ext>
              </a:extLst>
            </p:cNvPr>
            <p:cNvSpPr/>
            <p:nvPr/>
          </p:nvSpPr>
          <p:spPr>
            <a:xfrm>
              <a:off x="5625581" y="2189681"/>
              <a:ext cx="338255" cy="573873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xmlns="" id="{39BFE4AE-6FDC-BF8D-1E93-5206DE83A8CC}"/>
              </a:ext>
            </a:extLst>
          </p:cNvPr>
          <p:cNvGrpSpPr/>
          <p:nvPr/>
        </p:nvGrpSpPr>
        <p:grpSpPr>
          <a:xfrm>
            <a:off x="4246690" y="3906186"/>
            <a:ext cx="3106057" cy="2853358"/>
            <a:chOff x="411904" y="956871"/>
            <a:chExt cx="3106057" cy="2853358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8896118D-49F1-273D-C0DA-E41D0B576430}"/>
                </a:ext>
              </a:extLst>
            </p:cNvPr>
            <p:cNvGrpSpPr/>
            <p:nvPr/>
          </p:nvGrpSpPr>
          <p:grpSpPr>
            <a:xfrm>
              <a:off x="411904" y="956871"/>
              <a:ext cx="3106057" cy="2853358"/>
              <a:chOff x="411904" y="956871"/>
              <a:chExt cx="3106057" cy="2853358"/>
            </a:xfrm>
          </p:grpSpPr>
          <p:pic>
            <p:nvPicPr>
              <p:cNvPr id="125" name="Picture 124">
                <a:extLst>
                  <a:ext uri="{FF2B5EF4-FFF2-40B4-BE49-F238E27FC236}">
                    <a16:creationId xmlns:a16="http://schemas.microsoft.com/office/drawing/2014/main" xmlns="" id="{49634F76-F05A-1168-B5EE-DB0BA019D0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11904" y="956871"/>
                <a:ext cx="3106057" cy="2853358"/>
              </a:xfrm>
              <a:prstGeom prst="rect">
                <a:avLst/>
              </a:prstGeom>
            </p:spPr>
          </p:pic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xmlns="" id="{CAF01E4D-AD39-72B5-B357-B921EB169A3E}"/>
                  </a:ext>
                </a:extLst>
              </p:cNvPr>
              <p:cNvGrpSpPr/>
              <p:nvPr/>
            </p:nvGrpSpPr>
            <p:grpSpPr>
              <a:xfrm>
                <a:off x="650457" y="1525135"/>
                <a:ext cx="2628951" cy="1857515"/>
                <a:chOff x="2593633" y="1656432"/>
                <a:chExt cx="3918857" cy="3657600"/>
              </a:xfrm>
            </p:grpSpPr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xmlns="" id="{9C91286B-DCC6-5545-655B-B34007D67B96}"/>
                    </a:ext>
                  </a:extLst>
                </p:cNvPr>
                <p:cNvSpPr/>
                <p:nvPr/>
              </p:nvSpPr>
              <p:spPr>
                <a:xfrm>
                  <a:off x="2593633" y="1656432"/>
                  <a:ext cx="3918857" cy="3657600"/>
                </a:xfrm>
                <a:prstGeom prst="ellipse">
                  <a:avLst/>
                </a:prstGeom>
                <a:solidFill>
                  <a:srgbClr val="687806">
                    <a:alpha val="30196"/>
                  </a:srgb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xmlns="" id="{E7627F1C-157A-C82C-30D4-F85B96D36ED9}"/>
                    </a:ext>
                  </a:extLst>
                </p:cNvPr>
                <p:cNvSpPr/>
                <p:nvPr/>
              </p:nvSpPr>
              <p:spPr>
                <a:xfrm>
                  <a:off x="4393404" y="3446258"/>
                  <a:ext cx="319314" cy="26125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xmlns="" id="{348C0270-F76C-00B8-49D8-94A42C328A54}"/>
                </a:ext>
              </a:extLst>
            </p:cNvPr>
            <p:cNvSpPr/>
            <p:nvPr/>
          </p:nvSpPr>
          <p:spPr>
            <a:xfrm>
              <a:off x="1790795" y="2189681"/>
              <a:ext cx="338255" cy="573873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xmlns="" id="{F1429F97-9246-C4E0-CF2D-01DE8686883A}"/>
              </a:ext>
            </a:extLst>
          </p:cNvPr>
          <p:cNvGrpSpPr/>
          <p:nvPr/>
        </p:nvGrpSpPr>
        <p:grpSpPr>
          <a:xfrm>
            <a:off x="8225832" y="3906186"/>
            <a:ext cx="3106057" cy="2853358"/>
            <a:chOff x="4246690" y="956871"/>
            <a:chExt cx="3106057" cy="2853358"/>
          </a:xfrm>
        </p:grpSpPr>
        <p:pic>
          <p:nvPicPr>
            <p:cNvPr id="138" name="Picture 137">
              <a:extLst>
                <a:ext uri="{FF2B5EF4-FFF2-40B4-BE49-F238E27FC236}">
                  <a16:creationId xmlns:a16="http://schemas.microsoft.com/office/drawing/2014/main" xmlns="" id="{69C2538D-D6F6-B647-F5AC-C92AD4B5E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6690" y="956871"/>
              <a:ext cx="3106057" cy="2853358"/>
            </a:xfrm>
            <a:prstGeom prst="rect">
              <a:avLst/>
            </a:prstGeom>
          </p:spPr>
        </p:pic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xmlns="" id="{1FD792C4-BA24-855C-6676-D3DF379EC63A}"/>
                </a:ext>
              </a:extLst>
            </p:cNvPr>
            <p:cNvGrpSpPr/>
            <p:nvPr/>
          </p:nvGrpSpPr>
          <p:grpSpPr>
            <a:xfrm>
              <a:off x="4485243" y="1333505"/>
              <a:ext cx="2628951" cy="1857515"/>
              <a:chOff x="2593633" y="1656432"/>
              <a:chExt cx="3918857" cy="3657600"/>
            </a:xfrm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xmlns="" id="{06F81D9F-44C2-4414-11EC-A332D351C775}"/>
                  </a:ext>
                </a:extLst>
              </p:cNvPr>
              <p:cNvSpPr/>
              <p:nvPr/>
            </p:nvSpPr>
            <p:spPr>
              <a:xfrm>
                <a:off x="2593633" y="1656432"/>
                <a:ext cx="3918857" cy="3657600"/>
              </a:xfrm>
              <a:prstGeom prst="ellipse">
                <a:avLst/>
              </a:prstGeom>
              <a:solidFill>
                <a:srgbClr val="687806">
                  <a:alpha val="30196"/>
                </a:srgb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xmlns="" id="{EF34105A-A3FC-9313-09C1-CA614CD9741A}"/>
                  </a:ext>
                </a:extLst>
              </p:cNvPr>
              <p:cNvSpPr/>
              <p:nvPr/>
            </p:nvSpPr>
            <p:spPr>
              <a:xfrm>
                <a:off x="4393404" y="3446258"/>
                <a:ext cx="319314" cy="261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xmlns="" id="{1B865575-3C8F-54CA-E21B-7A89085FEFFC}"/>
                </a:ext>
              </a:extLst>
            </p:cNvPr>
            <p:cNvSpPr/>
            <p:nvPr/>
          </p:nvSpPr>
          <p:spPr>
            <a:xfrm>
              <a:off x="5625581" y="2189681"/>
              <a:ext cx="338255" cy="573873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6" name="Picture 145">
            <a:extLst>
              <a:ext uri="{FF2B5EF4-FFF2-40B4-BE49-F238E27FC236}">
                <a16:creationId xmlns:a16="http://schemas.microsoft.com/office/drawing/2014/main" xmlns="" id="{D0D6FFD1-C176-079C-C7EF-3406E5EA2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26" y="3947665"/>
            <a:ext cx="3106057" cy="2853358"/>
          </a:xfrm>
          <a:prstGeom prst="rect">
            <a:avLst/>
          </a:prstGeom>
        </p:spPr>
      </p:pic>
      <p:grpSp>
        <p:nvGrpSpPr>
          <p:cNvPr id="151" name="Group 150">
            <a:extLst>
              <a:ext uri="{FF2B5EF4-FFF2-40B4-BE49-F238E27FC236}">
                <a16:creationId xmlns:a16="http://schemas.microsoft.com/office/drawing/2014/main" xmlns="" id="{A4E5E12D-5913-94AC-2D6A-7D109A9C90BE}"/>
              </a:ext>
            </a:extLst>
          </p:cNvPr>
          <p:cNvGrpSpPr/>
          <p:nvPr/>
        </p:nvGrpSpPr>
        <p:grpSpPr>
          <a:xfrm>
            <a:off x="588580" y="4706834"/>
            <a:ext cx="2628951" cy="1857515"/>
            <a:chOff x="-283656" y="4236573"/>
            <a:chExt cx="2628951" cy="1857515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xmlns="" id="{E92B8353-A755-1E10-660A-ACE9EEA36AE2}"/>
                </a:ext>
              </a:extLst>
            </p:cNvPr>
            <p:cNvSpPr/>
            <p:nvPr/>
          </p:nvSpPr>
          <p:spPr>
            <a:xfrm>
              <a:off x="-283656" y="4236573"/>
              <a:ext cx="2628951" cy="1857515"/>
            </a:xfrm>
            <a:prstGeom prst="ellipse">
              <a:avLst/>
            </a:prstGeom>
            <a:solidFill>
              <a:srgbClr val="687806">
                <a:alpha val="3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xmlns="" id="{0535948D-365E-7670-C49B-2E4CD8A35D8C}"/>
                </a:ext>
              </a:extLst>
            </p:cNvPr>
            <p:cNvSpPr/>
            <p:nvPr/>
          </p:nvSpPr>
          <p:spPr>
            <a:xfrm>
              <a:off x="923715" y="5134151"/>
              <a:ext cx="214211" cy="1326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xmlns="" id="{DF195677-E3A7-9153-C6D9-80229268FD87}"/>
              </a:ext>
            </a:extLst>
          </p:cNvPr>
          <p:cNvSpPr/>
          <p:nvPr/>
        </p:nvSpPr>
        <p:spPr>
          <a:xfrm>
            <a:off x="1716826" y="5138997"/>
            <a:ext cx="338255" cy="626662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81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C531F570-C51E-38AF-1D8E-AA4908D6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Unnecessary HRU Small Patrol Areas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6A6980A-A420-7AFC-5C2E-72FD6455A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9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922149F6-48CC-43F3-7A9F-88466BF0F1DF}"/>
              </a:ext>
            </a:extLst>
          </p:cNvPr>
          <p:cNvGrpSpPr/>
          <p:nvPr/>
        </p:nvGrpSpPr>
        <p:grpSpPr>
          <a:xfrm>
            <a:off x="2968283" y="1283677"/>
            <a:ext cx="5131076" cy="4827245"/>
            <a:chOff x="3333314" y="701358"/>
            <a:chExt cx="3106057" cy="285335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561EE787-E716-1F7D-CC8D-E35BAE663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33314" y="701358"/>
              <a:ext cx="3106057" cy="2853358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5A305819-7562-8715-C0B9-CB8600E0C199}"/>
                </a:ext>
              </a:extLst>
            </p:cNvPr>
            <p:cNvGrpSpPr/>
            <p:nvPr/>
          </p:nvGrpSpPr>
          <p:grpSpPr>
            <a:xfrm>
              <a:off x="3590418" y="1273580"/>
              <a:ext cx="2628951" cy="1857515"/>
              <a:chOff x="2593633" y="1656432"/>
              <a:chExt cx="3918857" cy="3657600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xmlns="" id="{90E03B4D-B975-2175-B4F3-43A97988A49C}"/>
                  </a:ext>
                </a:extLst>
              </p:cNvPr>
              <p:cNvSpPr/>
              <p:nvPr/>
            </p:nvSpPr>
            <p:spPr>
              <a:xfrm>
                <a:off x="2593633" y="1656432"/>
                <a:ext cx="3918857" cy="3657600"/>
              </a:xfrm>
              <a:prstGeom prst="ellipse">
                <a:avLst/>
              </a:prstGeom>
              <a:solidFill>
                <a:srgbClr val="687806">
                  <a:alpha val="30196"/>
                </a:srgb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xmlns="" id="{94AE007E-EB49-B462-4D43-61F5189BE1D0}"/>
                  </a:ext>
                </a:extLst>
              </p:cNvPr>
              <p:cNvSpPr/>
              <p:nvPr/>
            </p:nvSpPr>
            <p:spPr>
              <a:xfrm>
                <a:off x="4393404" y="3446258"/>
                <a:ext cx="319314" cy="261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20E3A266-6256-3B3A-66AF-F3014B2D71E8}"/>
                </a:ext>
              </a:extLst>
            </p:cNvPr>
            <p:cNvGrpSpPr/>
            <p:nvPr/>
          </p:nvGrpSpPr>
          <p:grpSpPr>
            <a:xfrm>
              <a:off x="3590418" y="1483366"/>
              <a:ext cx="2628951" cy="1857515"/>
              <a:chOff x="2593633" y="1656432"/>
              <a:chExt cx="3918857" cy="3657600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xmlns="" id="{3DD6A811-C2A7-5204-70D1-440D4BFF11BF}"/>
                  </a:ext>
                </a:extLst>
              </p:cNvPr>
              <p:cNvSpPr/>
              <p:nvPr/>
            </p:nvSpPr>
            <p:spPr>
              <a:xfrm>
                <a:off x="2593633" y="1656432"/>
                <a:ext cx="3918857" cy="3657600"/>
              </a:xfrm>
              <a:prstGeom prst="ellipse">
                <a:avLst/>
              </a:prstGeom>
              <a:solidFill>
                <a:srgbClr val="687806">
                  <a:alpha val="30196"/>
                </a:srgb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xmlns="" id="{B44A6348-AE30-21E0-8744-D8E91D4A076B}"/>
                  </a:ext>
                </a:extLst>
              </p:cNvPr>
              <p:cNvSpPr/>
              <p:nvPr/>
            </p:nvSpPr>
            <p:spPr>
              <a:xfrm>
                <a:off x="4393404" y="3446258"/>
                <a:ext cx="319314" cy="261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AF4D7792-02F9-A342-1B33-DB569CCF01B5}"/>
                </a:ext>
              </a:extLst>
            </p:cNvPr>
            <p:cNvGrpSpPr/>
            <p:nvPr/>
          </p:nvGrpSpPr>
          <p:grpSpPr>
            <a:xfrm>
              <a:off x="3590418" y="1084407"/>
              <a:ext cx="2628951" cy="1857515"/>
              <a:chOff x="2593633" y="1656432"/>
              <a:chExt cx="3918857" cy="3657600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xmlns="" id="{D1B55F9A-0078-2618-2BE4-10BCAEBA22AC}"/>
                  </a:ext>
                </a:extLst>
              </p:cNvPr>
              <p:cNvSpPr/>
              <p:nvPr/>
            </p:nvSpPr>
            <p:spPr>
              <a:xfrm>
                <a:off x="2593633" y="1656432"/>
                <a:ext cx="3918857" cy="3657600"/>
              </a:xfrm>
              <a:prstGeom prst="ellipse">
                <a:avLst/>
              </a:prstGeom>
              <a:solidFill>
                <a:srgbClr val="687806">
                  <a:alpha val="30196"/>
                </a:srgb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xmlns="" id="{4AA8B56F-FD1B-7EF1-97BB-8B714B14ACD6}"/>
                  </a:ext>
                </a:extLst>
              </p:cNvPr>
              <p:cNvSpPr/>
              <p:nvPr/>
            </p:nvSpPr>
            <p:spPr>
              <a:xfrm>
                <a:off x="4393404" y="3446258"/>
                <a:ext cx="319314" cy="261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8786693"/>
      </p:ext>
    </p:extLst>
  </p:cSld>
  <p:clrMapOvr>
    <a:masterClrMapping/>
  </p:clrMapOvr>
</p:sld>
</file>

<file path=ppt/theme/theme1.xml><?xml version="1.0" encoding="utf-8"?>
<a:theme xmlns:a="http://schemas.openxmlformats.org/drawingml/2006/main" name="7_Custom Design">
  <a:themeElements>
    <a:clrScheme name="Valkyri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4074"/>
      </a:accent1>
      <a:accent2>
        <a:srgbClr val="5DA9E8"/>
      </a:accent2>
      <a:accent3>
        <a:srgbClr val="ED6A5A"/>
      </a:accent3>
      <a:accent4>
        <a:srgbClr val="D9282F"/>
      </a:accent4>
      <a:accent5>
        <a:srgbClr val="747A81"/>
      </a:accent5>
      <a:accent6>
        <a:srgbClr val="15243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023 Valkyrie New Presentation Template" id="{8C239BCF-C021-4607-9C73-C731E66534D4}" vid="{02C298D4-F818-46B9-A30B-48910629A4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14B5DA2CDB34B898216F9F0EAFCE9" ma:contentTypeVersion="15" ma:contentTypeDescription="Create a new document." ma:contentTypeScope="" ma:versionID="87a457be371cd5fc4dd8cc48519840eb">
  <xsd:schema xmlns:xsd="http://www.w3.org/2001/XMLSchema" xmlns:xs="http://www.w3.org/2001/XMLSchema" xmlns:p="http://schemas.microsoft.com/office/2006/metadata/properties" xmlns:ns2="452010af-4b26-45b1-a602-3c3ee12dbd9e" xmlns:ns3="9c21e434-946f-476c-a1d2-183af2abbde4" targetNamespace="http://schemas.microsoft.com/office/2006/metadata/properties" ma:root="true" ma:fieldsID="afe9840e3f6c71b18afd95c527b40b49" ns2:_="" ns3:_="">
    <xsd:import namespace="452010af-4b26-45b1-a602-3c3ee12dbd9e"/>
    <xsd:import namespace="9c21e434-946f-476c-a1d2-183af2abbde4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010af-4b26-45b1-a602-3c3ee12dbd9e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513a7adb-b749-4786-9467-ab5e81eca5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1e434-946f-476c-a1d2-183af2abbde4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db81e41-29ce-4618-8de2-e7620278936d}" ma:internalName="TaxCatchAll" ma:showField="CatchAllData" ma:web="9c21e434-946f-476c-a1d2-183af2abbd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2010af-4b26-45b1-a602-3c3ee12dbd9e">
      <Terms xmlns="http://schemas.microsoft.com/office/infopath/2007/PartnerControls"/>
    </lcf76f155ced4ddcb4097134ff3c332f>
    <TaxCatchAll xmlns="9c21e434-946f-476c-a1d2-183af2abbde4" xsi:nil="true"/>
  </documentManagement>
</p:properties>
</file>

<file path=customXml/itemProps1.xml><?xml version="1.0" encoding="utf-8"?>
<ds:datastoreItem xmlns:ds="http://schemas.openxmlformats.org/officeDocument/2006/customXml" ds:itemID="{CC68FBB0-F54C-437E-ACF7-1EFE6ACC45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2010af-4b26-45b1-a602-3c3ee12dbd9e"/>
    <ds:schemaRef ds:uri="9c21e434-946f-476c-a1d2-183af2abbd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03717F-EED9-464B-BB88-6568AF149A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1F9AC7-40C4-4B21-9886-A8FE69FBCC1B}">
  <ds:schemaRefs>
    <ds:schemaRef ds:uri="http://schemas.microsoft.com/office/2006/metadata/properties"/>
    <ds:schemaRef ds:uri="http://schemas.microsoft.com/office/infopath/2007/PartnerControls"/>
    <ds:schemaRef ds:uri="452010af-4b26-45b1-a602-3c3ee12dbd9e"/>
    <ds:schemaRef ds:uri="9c21e434-946f-476c-a1d2-183af2abbde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3007</TotalTime>
  <Words>467</Words>
  <Application>Microsoft Office PowerPoint</Application>
  <PresentationFormat>Custom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7_Custom Design</vt:lpstr>
      <vt:lpstr> JTLS-GO Explanation Of Model Issues </vt:lpstr>
      <vt:lpstr>Submarine Automatic Fire</vt:lpstr>
      <vt:lpstr>Accept Chinese / Foreign Characters</vt:lpstr>
      <vt:lpstr>Naval Formation Goes Over Land</vt:lpstr>
      <vt:lpstr>Explanation Of Formation On Land</vt:lpstr>
      <vt:lpstr>Explanation Of Formation On Land</vt:lpstr>
      <vt:lpstr>Un-Needed HRU Patrol</vt:lpstr>
      <vt:lpstr>Unnecessary HRU Small Patrol Areas</vt:lpstr>
      <vt:lpstr>Unnecessary HRU Small Patrol Areas</vt:lpstr>
      <vt:lpstr>Civil Affairs Intel Collection</vt:lpstr>
      <vt:lpstr>Civil Affairs Intel Collection</vt:lpstr>
      <vt:lpstr>Other Important Issues</vt:lpstr>
      <vt:lpstr>Questions /  Discussion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Viehe, Tom</dc:creator>
  <cp:lastModifiedBy>IUC 2024</cp:lastModifiedBy>
  <cp:revision>120</cp:revision>
  <dcterms:created xsi:type="dcterms:W3CDTF">2023-03-27T13:58:35Z</dcterms:created>
  <dcterms:modified xsi:type="dcterms:W3CDTF">2024-03-20T18:04:31Z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0x0101004DF14B5DA2CDB34B898216F9F0EAFCE9</vt:lpwstr>
  </property>
</Properties>
</file>