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49" r:id="rId2"/>
  </p:sldMasterIdLst>
  <p:notesMasterIdLst>
    <p:notesMasterId r:id="rId22"/>
  </p:notesMasterIdLst>
  <p:handoutMasterIdLst>
    <p:handoutMasterId r:id="rId23"/>
  </p:handoutMasterIdLst>
  <p:sldIdLst>
    <p:sldId id="368" r:id="rId3"/>
    <p:sldId id="379" r:id="rId4"/>
    <p:sldId id="380" r:id="rId5"/>
    <p:sldId id="376" r:id="rId6"/>
    <p:sldId id="383" r:id="rId7"/>
    <p:sldId id="386" r:id="rId8"/>
    <p:sldId id="387" r:id="rId9"/>
    <p:sldId id="396" r:id="rId10"/>
    <p:sldId id="382" r:id="rId11"/>
    <p:sldId id="394" r:id="rId12"/>
    <p:sldId id="392" r:id="rId13"/>
    <p:sldId id="393" r:id="rId14"/>
    <p:sldId id="395" r:id="rId15"/>
    <p:sldId id="372" r:id="rId16"/>
    <p:sldId id="373" r:id="rId17"/>
    <p:sldId id="374" r:id="rId18"/>
    <p:sldId id="375" r:id="rId19"/>
    <p:sldId id="377" r:id="rId20"/>
    <p:sldId id="371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. J. Roland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66"/>
    <a:srgbClr val="D49FFF"/>
    <a:srgbClr val="4D6A2A"/>
    <a:srgbClr val="007E39"/>
    <a:srgbClr val="E2FDBF"/>
    <a:srgbClr val="92D050"/>
    <a:srgbClr val="FF33CC"/>
    <a:srgbClr val="00FF00"/>
    <a:srgbClr val="FF0000"/>
    <a:srgbClr val="33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7176" autoAdjust="0"/>
  </p:normalViewPr>
  <p:slideViewPr>
    <p:cSldViewPr snapToGrid="0">
      <p:cViewPr>
        <p:scale>
          <a:sx n="100" d="100"/>
          <a:sy n="100" d="100"/>
        </p:scale>
        <p:origin x="-930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-3688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E0789C-EF67-434C-8244-451D08117490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97256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27C5D4-1235-2940-9220-E5DA48CD37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Imag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99" y="-28342"/>
            <a:ext cx="3409457" cy="136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02077562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43139F0-75BD-447F-AA0A-0B9BB6AABA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6250038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" y="0"/>
            <a:ext cx="3038413" cy="4636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4935" tIns="42467" rIns="84935" bIns="42467"/>
          <a:lstStyle/>
          <a:p>
            <a:pPr>
              <a:tabLst>
                <a:tab pos="661970" algn="l"/>
                <a:tab pos="1323940" algn="l"/>
                <a:tab pos="1985910" algn="l"/>
                <a:tab pos="2647880" algn="l"/>
              </a:tabLst>
            </a:pPr>
            <a:r>
              <a:rPr lang="en-US" sz="11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Introduction To JTLS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971989" y="0"/>
            <a:ext cx="3038413" cy="4636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4935" tIns="42467" rIns="84935" bIns="42467"/>
          <a:lstStyle/>
          <a:p>
            <a:pPr algn="r">
              <a:tabLst>
                <a:tab pos="661970" algn="l"/>
                <a:tab pos="1323940" algn="l"/>
                <a:tab pos="1985910" algn="l"/>
                <a:tab pos="2647880" algn="l"/>
              </a:tabLst>
            </a:pPr>
            <a:r>
              <a:rPr lang="en-US" sz="11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October 2009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" y="8834223"/>
            <a:ext cx="3038413" cy="4636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4935" tIns="42467" rIns="84935" bIns="42467" anchor="b"/>
          <a:lstStyle/>
          <a:p>
            <a:pPr>
              <a:tabLst>
                <a:tab pos="661970" algn="l"/>
                <a:tab pos="1323940" algn="l"/>
                <a:tab pos="1985910" algn="l"/>
                <a:tab pos="2647880" algn="l"/>
              </a:tabLst>
            </a:pPr>
            <a:r>
              <a:rPr lang="en-US" sz="11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ROLANDS &amp; ASSOCIATES Corporation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971989" y="8834223"/>
            <a:ext cx="3038413" cy="4636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4935" tIns="42467" rIns="84935" bIns="42467" anchor="b"/>
          <a:lstStyle/>
          <a:p>
            <a:pPr algn="r">
              <a:tabLst>
                <a:tab pos="661970" algn="l"/>
                <a:tab pos="1323940" algn="l"/>
                <a:tab pos="1985910" algn="l"/>
                <a:tab pos="2647880" algn="l"/>
              </a:tabLst>
            </a:pPr>
            <a:fld id="{B26E63C8-6658-4C7B-9C6B-DE1C512723A9}" type="slidenum">
              <a:rPr lang="en-US" sz="11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tabLst>
                  <a:tab pos="661970" algn="l"/>
                  <a:tab pos="1323940" algn="l"/>
                  <a:tab pos="1985910" algn="l"/>
                  <a:tab pos="2647880" algn="l"/>
                </a:tabLst>
              </a:pPr>
              <a:t>10</a:t>
            </a:fld>
            <a:endParaRPr lang="en-US" sz="11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29701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8500"/>
            <a:ext cx="4651375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2" name="Rectangle 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5008" y="4414912"/>
            <a:ext cx="5134660" cy="4203627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3617" tIns="41809" rIns="83617" bIns="41809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" y="0"/>
            <a:ext cx="3038413" cy="4636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4935" tIns="42467" rIns="84935" bIns="42467"/>
          <a:lstStyle/>
          <a:p>
            <a:pPr>
              <a:tabLst>
                <a:tab pos="661970" algn="l"/>
                <a:tab pos="1323940" algn="l"/>
                <a:tab pos="1985910" algn="l"/>
                <a:tab pos="2647880" algn="l"/>
              </a:tabLst>
            </a:pPr>
            <a:r>
              <a:rPr lang="en-US" sz="11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Introduction To JTLS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971989" y="0"/>
            <a:ext cx="3038413" cy="4636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4935" tIns="42467" rIns="84935" bIns="42467"/>
          <a:lstStyle/>
          <a:p>
            <a:pPr algn="r">
              <a:tabLst>
                <a:tab pos="661970" algn="l"/>
                <a:tab pos="1323940" algn="l"/>
                <a:tab pos="1985910" algn="l"/>
                <a:tab pos="2647880" algn="l"/>
              </a:tabLst>
            </a:pPr>
            <a:r>
              <a:rPr lang="en-US" sz="11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October 2009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" y="8834223"/>
            <a:ext cx="3038413" cy="4636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4935" tIns="42467" rIns="84935" bIns="42467" anchor="b"/>
          <a:lstStyle/>
          <a:p>
            <a:pPr>
              <a:tabLst>
                <a:tab pos="661970" algn="l"/>
                <a:tab pos="1323940" algn="l"/>
                <a:tab pos="1985910" algn="l"/>
                <a:tab pos="2647880" algn="l"/>
              </a:tabLst>
            </a:pPr>
            <a:r>
              <a:rPr lang="en-US" sz="11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ROLANDS &amp; ASSOCIATES Corporation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971989" y="8834223"/>
            <a:ext cx="3038413" cy="4636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4935" tIns="42467" rIns="84935" bIns="42467" anchor="b"/>
          <a:lstStyle/>
          <a:p>
            <a:pPr algn="r">
              <a:tabLst>
                <a:tab pos="661970" algn="l"/>
                <a:tab pos="1323940" algn="l"/>
                <a:tab pos="1985910" algn="l"/>
                <a:tab pos="2647880" algn="l"/>
              </a:tabLst>
            </a:pPr>
            <a:fld id="{B26E63C8-6658-4C7B-9C6B-DE1C512723A9}" type="slidenum">
              <a:rPr lang="en-US" sz="11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tabLst>
                  <a:tab pos="661970" algn="l"/>
                  <a:tab pos="1323940" algn="l"/>
                  <a:tab pos="1985910" algn="l"/>
                  <a:tab pos="2647880" algn="l"/>
                </a:tabLst>
              </a:pPr>
              <a:t>11</a:t>
            </a:fld>
            <a:endParaRPr lang="en-US" sz="11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29701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8500"/>
            <a:ext cx="4651375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2" name="Rectangle 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5008" y="4414912"/>
            <a:ext cx="5134660" cy="4203627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3617" tIns="41809" rIns="83617" bIns="41809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" y="0"/>
            <a:ext cx="3038413" cy="4636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4935" tIns="42467" rIns="84935" bIns="42467"/>
          <a:lstStyle/>
          <a:p>
            <a:pPr>
              <a:tabLst>
                <a:tab pos="661970" algn="l"/>
                <a:tab pos="1323940" algn="l"/>
                <a:tab pos="1985910" algn="l"/>
                <a:tab pos="2647880" algn="l"/>
              </a:tabLst>
            </a:pPr>
            <a:r>
              <a:rPr lang="en-US" sz="11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Introduction To JTLS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971989" y="0"/>
            <a:ext cx="3038413" cy="4636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4935" tIns="42467" rIns="84935" bIns="42467"/>
          <a:lstStyle/>
          <a:p>
            <a:pPr algn="r">
              <a:tabLst>
                <a:tab pos="661970" algn="l"/>
                <a:tab pos="1323940" algn="l"/>
                <a:tab pos="1985910" algn="l"/>
                <a:tab pos="2647880" algn="l"/>
              </a:tabLst>
            </a:pPr>
            <a:r>
              <a:rPr lang="en-US" sz="11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October 2009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" y="8834223"/>
            <a:ext cx="3038413" cy="4636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4935" tIns="42467" rIns="84935" bIns="42467" anchor="b"/>
          <a:lstStyle/>
          <a:p>
            <a:pPr>
              <a:tabLst>
                <a:tab pos="661970" algn="l"/>
                <a:tab pos="1323940" algn="l"/>
                <a:tab pos="1985910" algn="l"/>
                <a:tab pos="2647880" algn="l"/>
              </a:tabLst>
            </a:pPr>
            <a:r>
              <a:rPr lang="en-US" sz="11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ROLANDS &amp; ASSOCIATES Corporation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971989" y="8834223"/>
            <a:ext cx="3038413" cy="4636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4935" tIns="42467" rIns="84935" bIns="42467" anchor="b"/>
          <a:lstStyle/>
          <a:p>
            <a:pPr algn="r">
              <a:tabLst>
                <a:tab pos="661970" algn="l"/>
                <a:tab pos="1323940" algn="l"/>
                <a:tab pos="1985910" algn="l"/>
                <a:tab pos="2647880" algn="l"/>
              </a:tabLst>
            </a:pPr>
            <a:fld id="{B26E63C8-6658-4C7B-9C6B-DE1C512723A9}" type="slidenum">
              <a:rPr lang="en-US" sz="11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tabLst>
                  <a:tab pos="661970" algn="l"/>
                  <a:tab pos="1323940" algn="l"/>
                  <a:tab pos="1985910" algn="l"/>
                  <a:tab pos="2647880" algn="l"/>
                </a:tabLst>
              </a:pPr>
              <a:t>12</a:t>
            </a:fld>
            <a:endParaRPr lang="en-US" sz="11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29701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8500"/>
            <a:ext cx="4651375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2" name="Rectangle 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5008" y="4414912"/>
            <a:ext cx="5134660" cy="4203627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3617" tIns="41809" rIns="83617" bIns="41809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" y="0"/>
            <a:ext cx="3038413" cy="4636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4935" tIns="42467" rIns="84935" bIns="42467"/>
          <a:lstStyle/>
          <a:p>
            <a:pPr>
              <a:tabLst>
                <a:tab pos="661970" algn="l"/>
                <a:tab pos="1323940" algn="l"/>
                <a:tab pos="1985910" algn="l"/>
                <a:tab pos="2647880" algn="l"/>
              </a:tabLst>
            </a:pPr>
            <a:r>
              <a:rPr lang="en-US" sz="11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Introduction To JTLS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971989" y="0"/>
            <a:ext cx="3038413" cy="4636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4935" tIns="42467" rIns="84935" bIns="42467"/>
          <a:lstStyle/>
          <a:p>
            <a:pPr algn="r">
              <a:tabLst>
                <a:tab pos="661970" algn="l"/>
                <a:tab pos="1323940" algn="l"/>
                <a:tab pos="1985910" algn="l"/>
                <a:tab pos="2647880" algn="l"/>
              </a:tabLst>
            </a:pPr>
            <a:r>
              <a:rPr lang="en-US" sz="11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October 2009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" y="8834223"/>
            <a:ext cx="3038413" cy="4636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4935" tIns="42467" rIns="84935" bIns="42467" anchor="b"/>
          <a:lstStyle/>
          <a:p>
            <a:pPr>
              <a:tabLst>
                <a:tab pos="661970" algn="l"/>
                <a:tab pos="1323940" algn="l"/>
                <a:tab pos="1985910" algn="l"/>
                <a:tab pos="2647880" algn="l"/>
              </a:tabLst>
            </a:pPr>
            <a:r>
              <a:rPr lang="en-US" sz="11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ROLANDS &amp; ASSOCIATES Corporation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971989" y="8834223"/>
            <a:ext cx="3038413" cy="4636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4935" tIns="42467" rIns="84935" bIns="42467" anchor="b"/>
          <a:lstStyle/>
          <a:p>
            <a:pPr algn="r">
              <a:tabLst>
                <a:tab pos="661970" algn="l"/>
                <a:tab pos="1323940" algn="l"/>
                <a:tab pos="1985910" algn="l"/>
                <a:tab pos="2647880" algn="l"/>
              </a:tabLst>
            </a:pPr>
            <a:fld id="{B26E63C8-6658-4C7B-9C6B-DE1C512723A9}" type="slidenum">
              <a:rPr lang="en-US" sz="11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tabLst>
                  <a:tab pos="661970" algn="l"/>
                  <a:tab pos="1323940" algn="l"/>
                  <a:tab pos="1985910" algn="l"/>
                  <a:tab pos="2647880" algn="l"/>
                </a:tabLst>
              </a:pPr>
              <a:t>13</a:t>
            </a:fld>
            <a:endParaRPr lang="en-US" sz="11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29701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8500"/>
            <a:ext cx="4651375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2" name="Rectangle 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5008" y="4414912"/>
            <a:ext cx="5134660" cy="4203627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3617" tIns="41809" rIns="83617" bIns="41809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3970557" y="8829820"/>
            <a:ext cx="3036980" cy="4636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4606" tIns="42467" rIns="84606" bIns="42467" anchor="b"/>
          <a:lstStyle/>
          <a:p>
            <a:pPr algn="r">
              <a:buSzPct val="45000"/>
              <a:tabLst>
                <a:tab pos="661970" algn="l"/>
                <a:tab pos="1323940" algn="l"/>
                <a:tab pos="1985910" algn="l"/>
                <a:tab pos="2647880" algn="l"/>
              </a:tabLst>
            </a:pPr>
            <a:fld id="{2CEEE4E7-43F7-4277-9280-3927E24B2B9E}" type="slidenum">
              <a:rPr lang="en-US" sz="11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SzPct val="45000"/>
                <a:tabLst>
                  <a:tab pos="661970" algn="l"/>
                  <a:tab pos="1323940" algn="l"/>
                  <a:tab pos="1985910" algn="l"/>
                  <a:tab pos="2647880" algn="l"/>
                </a:tabLst>
              </a:pPr>
              <a:t>14</a:t>
            </a:fld>
            <a:endParaRPr lang="en-US" sz="11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945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22375" y="722313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60781" y="4394369"/>
            <a:ext cx="5131796" cy="687252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84606" tIns="42467" rIns="84606" bIns="42467"/>
          <a:lstStyle/>
          <a:p>
            <a:pPr eaLnBrk="1" hangingPunct="1">
              <a:spcBef>
                <a:spcPts val="412"/>
              </a:spcBef>
              <a:tabLst>
                <a:tab pos="0" algn="l"/>
                <a:tab pos="836173" algn="l"/>
                <a:tab pos="1672345" algn="l"/>
                <a:tab pos="2508517" algn="l"/>
                <a:tab pos="3344690" algn="l"/>
                <a:tab pos="4180863" algn="l"/>
                <a:tab pos="5017035" algn="l"/>
                <a:tab pos="5853208" algn="l"/>
                <a:tab pos="6689380" algn="l"/>
                <a:tab pos="7525552" algn="l"/>
                <a:tab pos="8361725" algn="l"/>
                <a:tab pos="9197899" algn="l"/>
              </a:tabLst>
            </a:pPr>
            <a:endParaRPr lang="en-US" sz="1600" dirty="0">
              <a:ea typeface="DejaVu LGC Sans" charset="0"/>
              <a:cs typeface="DejaVu LGC Sans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14" y="4414910"/>
            <a:ext cx="5608607" cy="418455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3617" tIns="41809" rIns="83617" bIns="41809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3970557" y="0"/>
            <a:ext cx="3038413" cy="465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2301" tIns="42797" rIns="82301" bIns="42797"/>
          <a:lstStyle/>
          <a:p>
            <a:pPr algn="r">
              <a:tabLst>
                <a:tab pos="661970" algn="l"/>
                <a:tab pos="1323940" algn="l"/>
                <a:tab pos="1985910" algn="l"/>
                <a:tab pos="2647880" algn="l"/>
              </a:tabLst>
            </a:pPr>
            <a:r>
              <a:rPr lang="en-US" sz="11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June 2011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" y="8829820"/>
            <a:ext cx="3038413" cy="465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2301" tIns="42797" rIns="82301" bIns="42797" anchor="b"/>
          <a:lstStyle/>
          <a:p>
            <a:pPr>
              <a:tabLst>
                <a:tab pos="661970" algn="l"/>
                <a:tab pos="1323940" algn="l"/>
                <a:tab pos="1985910" algn="l"/>
                <a:tab pos="2647880" algn="l"/>
              </a:tabLst>
            </a:pPr>
            <a:r>
              <a:rPr lang="en-US" sz="11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Copyright 2011, ROLANDS &amp; ASSOCIATES Corporation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970557" y="8829820"/>
            <a:ext cx="3038413" cy="465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2301" tIns="42797" rIns="82301" bIns="42797" anchor="b"/>
          <a:lstStyle/>
          <a:p>
            <a:pPr algn="r">
              <a:tabLst>
                <a:tab pos="661970" algn="l"/>
                <a:tab pos="1323940" algn="l"/>
                <a:tab pos="1985910" algn="l"/>
                <a:tab pos="2647880" algn="l"/>
              </a:tabLst>
            </a:pPr>
            <a:fld id="{8D14A289-F5E0-47E7-9C3E-A9E0E36C3F47}" type="slidenum">
              <a:rPr lang="en-US" sz="11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tabLst>
                  <a:tab pos="661970" algn="l"/>
                  <a:tab pos="1323940" algn="l"/>
                  <a:tab pos="1985910" algn="l"/>
                  <a:tab pos="2647880" algn="l"/>
                </a:tabLst>
              </a:pPr>
              <a:t>16</a:t>
            </a:fld>
            <a:endParaRPr lang="en-US" sz="11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23556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14" y="4414912"/>
            <a:ext cx="5608607" cy="419335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617" tIns="41809" rIns="83617" bIns="41809" anchor="ctr"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3971988" y="8828353"/>
            <a:ext cx="3035549" cy="465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4935" tIns="42467" rIns="84935" bIns="42467" anchor="b"/>
          <a:lstStyle/>
          <a:p>
            <a:pPr algn="r">
              <a:tabLst>
                <a:tab pos="661970" algn="l"/>
                <a:tab pos="1323940" algn="l"/>
                <a:tab pos="1985910" algn="l"/>
                <a:tab pos="2647880" algn="l"/>
              </a:tabLst>
            </a:pPr>
            <a:fld id="{768024CB-E169-471D-A08A-0FE7C5209CF2}" type="slidenum">
              <a:rPr lang="en-AU" sz="11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tabLst>
                  <a:tab pos="661970" algn="l"/>
                  <a:tab pos="1323940" algn="l"/>
                  <a:tab pos="1985910" algn="l"/>
                  <a:tab pos="2647880" algn="l"/>
                </a:tabLst>
              </a:pPr>
              <a:t>17</a:t>
            </a:fld>
            <a:endParaRPr lang="en-AU" sz="11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2048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506788" y="2439988"/>
            <a:ext cx="1587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5007" y="4260851"/>
            <a:ext cx="1227106" cy="1320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84935" tIns="42467" rIns="84935" bIns="42467"/>
          <a:lstStyle/>
          <a:p>
            <a:pPr eaLnBrk="1" hangingPunct="1">
              <a:spcBef>
                <a:spcPts val="343"/>
              </a:spcBef>
              <a:buFont typeface="Arial" charset="0"/>
              <a:buChar char="•"/>
              <a:tabLst>
                <a:tab pos="661970" algn="l"/>
              </a:tabLst>
            </a:pPr>
            <a:endParaRPr lang="en-US" sz="900" dirty="0">
              <a:ea typeface="DejaVu LGC Sans" charset="0"/>
              <a:cs typeface="DejaVu LGC Sans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9513" y="706438"/>
            <a:ext cx="4649787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14" y="4414910"/>
            <a:ext cx="5608607" cy="418308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3617" tIns="41809" rIns="83617" bIns="41809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5325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6439" y="4414910"/>
            <a:ext cx="5137524" cy="418308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3617" tIns="41809" rIns="83617" bIns="41809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14" y="4414910"/>
            <a:ext cx="5608607" cy="418455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3617" tIns="41809" rIns="83617" bIns="41809" anchor="ctr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3973420" y="8829820"/>
            <a:ext cx="3036980" cy="465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4606" tIns="42467" rIns="84606" bIns="42467" anchor="b"/>
          <a:lstStyle/>
          <a:p>
            <a:pPr algn="r">
              <a:buSzPct val="45000"/>
              <a:tabLst>
                <a:tab pos="661970" algn="l"/>
                <a:tab pos="1323940" algn="l"/>
                <a:tab pos="1985910" algn="l"/>
                <a:tab pos="2647880" algn="l"/>
              </a:tabLst>
            </a:pPr>
            <a:fld id="{8DA014D7-3BE0-4597-879A-A92ECE5892FD}" type="slidenum">
              <a:rPr lang="it-IT" sz="11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SzPct val="45000"/>
                <a:tabLst>
                  <a:tab pos="661970" algn="l"/>
                  <a:tab pos="1323940" algn="l"/>
                  <a:tab pos="1985910" algn="l"/>
                  <a:tab pos="2647880" algn="l"/>
                </a:tabLst>
              </a:pPr>
              <a:t>4</a:t>
            </a:fld>
            <a:endParaRPr lang="it-IT" sz="11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973420" y="8829820"/>
            <a:ext cx="3036980" cy="465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4606" tIns="42467" rIns="84606" bIns="42467" anchor="b"/>
          <a:lstStyle/>
          <a:p>
            <a:pPr algn="r">
              <a:buSzPct val="45000"/>
              <a:tabLst>
                <a:tab pos="661970" algn="l"/>
                <a:tab pos="1323940" algn="l"/>
                <a:tab pos="1985910" algn="l"/>
                <a:tab pos="2647880" algn="l"/>
              </a:tabLst>
            </a:pPr>
            <a:fld id="{0F970DB6-D9A7-425C-9BEC-AE71FB467147}" type="slidenum">
              <a:rPr lang="it-IT" sz="11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SzPct val="45000"/>
                <a:tabLst>
                  <a:tab pos="661970" algn="l"/>
                  <a:tab pos="1323940" algn="l"/>
                  <a:tab pos="1985910" algn="l"/>
                  <a:tab pos="2647880" algn="l"/>
                </a:tabLst>
              </a:pPr>
              <a:t>4</a:t>
            </a:fld>
            <a:endParaRPr lang="it-IT" sz="11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22531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696913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Text Box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41705" y="4416378"/>
            <a:ext cx="5528423" cy="632378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85263" tIns="42467" rIns="85263" bIns="42467"/>
          <a:lstStyle/>
          <a:p>
            <a:pPr marL="197430" indent="8630289" eaLnBrk="1" hangingPunct="1">
              <a:spcBef>
                <a:spcPts val="1646"/>
              </a:spcBef>
              <a:tabLst>
                <a:tab pos="661970" algn="l"/>
                <a:tab pos="1323940" algn="l"/>
                <a:tab pos="1985910" algn="l"/>
                <a:tab pos="2647880" algn="l"/>
                <a:tab pos="3309850" algn="l"/>
                <a:tab pos="3971819" algn="l"/>
                <a:tab pos="4633789" algn="l"/>
                <a:tab pos="5295759" algn="l"/>
              </a:tabLst>
            </a:pPr>
            <a:endParaRPr lang="en-GB" sz="1400" dirty="0">
              <a:ea typeface="DejaVu LGC Sans" charset="0"/>
              <a:cs typeface="DejaVu LGC Sans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Header Placeholder 9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3973420" y="8829820"/>
            <a:ext cx="3036980" cy="465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4606" tIns="42467" rIns="84606" bIns="42467" anchor="b"/>
          <a:lstStyle/>
          <a:p>
            <a:pPr algn="r">
              <a:buSzPct val="45000"/>
              <a:tabLst>
                <a:tab pos="661970" algn="l"/>
                <a:tab pos="1323940" algn="l"/>
                <a:tab pos="1985910" algn="l"/>
                <a:tab pos="2647880" algn="l"/>
              </a:tabLst>
            </a:pPr>
            <a:fld id="{8DA014D7-3BE0-4597-879A-A92ECE5892FD}" type="slidenum">
              <a:rPr lang="it-IT" sz="11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SzPct val="45000"/>
                <a:tabLst>
                  <a:tab pos="661970" algn="l"/>
                  <a:tab pos="1323940" algn="l"/>
                  <a:tab pos="1985910" algn="l"/>
                  <a:tab pos="2647880" algn="l"/>
                </a:tabLst>
              </a:pPr>
              <a:t>5</a:t>
            </a:fld>
            <a:endParaRPr lang="it-IT" sz="11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973420" y="8829820"/>
            <a:ext cx="3036980" cy="465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4606" tIns="42467" rIns="84606" bIns="42467" anchor="b"/>
          <a:lstStyle/>
          <a:p>
            <a:pPr algn="r">
              <a:buSzPct val="45000"/>
              <a:tabLst>
                <a:tab pos="661970" algn="l"/>
                <a:tab pos="1323940" algn="l"/>
                <a:tab pos="1985910" algn="l"/>
                <a:tab pos="2647880" algn="l"/>
              </a:tabLst>
            </a:pPr>
            <a:fld id="{0F970DB6-D9A7-425C-9BEC-AE71FB467147}" type="slidenum">
              <a:rPr lang="it-IT" sz="11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SzPct val="45000"/>
                <a:tabLst>
                  <a:tab pos="661970" algn="l"/>
                  <a:tab pos="1323940" algn="l"/>
                  <a:tab pos="1985910" algn="l"/>
                  <a:tab pos="2647880" algn="l"/>
                </a:tabLst>
              </a:pPr>
              <a:t>5</a:t>
            </a:fld>
            <a:endParaRPr lang="it-IT" sz="11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22531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696913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Text Box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41705" y="4416378"/>
            <a:ext cx="5528423" cy="632378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85263" tIns="42467" rIns="85263" bIns="42467"/>
          <a:lstStyle/>
          <a:p>
            <a:pPr marL="197430" indent="8630289" eaLnBrk="1" hangingPunct="1">
              <a:spcBef>
                <a:spcPts val="1646"/>
              </a:spcBef>
              <a:tabLst>
                <a:tab pos="661970" algn="l"/>
                <a:tab pos="1323940" algn="l"/>
                <a:tab pos="1985910" algn="l"/>
                <a:tab pos="2647880" algn="l"/>
                <a:tab pos="3309850" algn="l"/>
                <a:tab pos="3971819" algn="l"/>
                <a:tab pos="4633789" algn="l"/>
                <a:tab pos="5295759" algn="l"/>
              </a:tabLst>
            </a:pPr>
            <a:endParaRPr lang="en-GB" sz="1400" dirty="0">
              <a:ea typeface="DejaVu LGC Sans" charset="0"/>
              <a:cs typeface="DejaVu LGC Sans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Header Placeholder 9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3973420" y="8829820"/>
            <a:ext cx="3036980" cy="465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4606" tIns="42467" rIns="84606" bIns="42467" anchor="b"/>
          <a:lstStyle/>
          <a:p>
            <a:pPr algn="r">
              <a:buSzPct val="45000"/>
              <a:tabLst>
                <a:tab pos="661970" algn="l"/>
                <a:tab pos="1323940" algn="l"/>
                <a:tab pos="1985910" algn="l"/>
                <a:tab pos="2647880" algn="l"/>
              </a:tabLst>
            </a:pPr>
            <a:fld id="{8DA014D7-3BE0-4597-879A-A92ECE5892FD}" type="slidenum">
              <a:rPr lang="it-IT" sz="11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SzPct val="45000"/>
                <a:tabLst>
                  <a:tab pos="661970" algn="l"/>
                  <a:tab pos="1323940" algn="l"/>
                  <a:tab pos="1985910" algn="l"/>
                  <a:tab pos="2647880" algn="l"/>
                </a:tabLst>
              </a:pPr>
              <a:t>6</a:t>
            </a:fld>
            <a:endParaRPr lang="it-IT" sz="11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973420" y="8829820"/>
            <a:ext cx="3036980" cy="465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4606" tIns="42467" rIns="84606" bIns="42467" anchor="b"/>
          <a:lstStyle/>
          <a:p>
            <a:pPr algn="r">
              <a:buSzPct val="45000"/>
              <a:tabLst>
                <a:tab pos="661970" algn="l"/>
                <a:tab pos="1323940" algn="l"/>
                <a:tab pos="1985910" algn="l"/>
                <a:tab pos="2647880" algn="l"/>
              </a:tabLst>
            </a:pPr>
            <a:fld id="{0F970DB6-D9A7-425C-9BEC-AE71FB467147}" type="slidenum">
              <a:rPr lang="it-IT" sz="11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SzPct val="45000"/>
                <a:tabLst>
                  <a:tab pos="661970" algn="l"/>
                  <a:tab pos="1323940" algn="l"/>
                  <a:tab pos="1985910" algn="l"/>
                  <a:tab pos="2647880" algn="l"/>
                </a:tabLst>
              </a:pPr>
              <a:t>6</a:t>
            </a:fld>
            <a:endParaRPr lang="it-IT" sz="11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22531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696913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Text Box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41705" y="4416378"/>
            <a:ext cx="5528423" cy="632378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85263" tIns="42467" rIns="85263" bIns="42467"/>
          <a:lstStyle/>
          <a:p>
            <a:pPr marL="197430" indent="8630289" eaLnBrk="1" hangingPunct="1">
              <a:spcBef>
                <a:spcPts val="1646"/>
              </a:spcBef>
              <a:tabLst>
                <a:tab pos="661970" algn="l"/>
                <a:tab pos="1323940" algn="l"/>
                <a:tab pos="1985910" algn="l"/>
                <a:tab pos="2647880" algn="l"/>
                <a:tab pos="3309850" algn="l"/>
                <a:tab pos="3971819" algn="l"/>
                <a:tab pos="4633789" algn="l"/>
                <a:tab pos="5295759" algn="l"/>
              </a:tabLst>
            </a:pPr>
            <a:endParaRPr lang="en-GB" sz="1400" dirty="0">
              <a:ea typeface="DejaVu LGC Sans" charset="0"/>
              <a:cs typeface="DejaVu LGC Sans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Header Placeholder 9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3973420" y="8829820"/>
            <a:ext cx="3036980" cy="465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4606" tIns="42467" rIns="84606" bIns="42467" anchor="b"/>
          <a:lstStyle/>
          <a:p>
            <a:pPr algn="r">
              <a:buSzPct val="45000"/>
              <a:tabLst>
                <a:tab pos="661970" algn="l"/>
                <a:tab pos="1323940" algn="l"/>
                <a:tab pos="1985910" algn="l"/>
                <a:tab pos="2647880" algn="l"/>
              </a:tabLst>
            </a:pPr>
            <a:fld id="{8DA014D7-3BE0-4597-879A-A92ECE5892FD}" type="slidenum">
              <a:rPr lang="it-IT" sz="11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SzPct val="45000"/>
                <a:tabLst>
                  <a:tab pos="661970" algn="l"/>
                  <a:tab pos="1323940" algn="l"/>
                  <a:tab pos="1985910" algn="l"/>
                  <a:tab pos="2647880" algn="l"/>
                </a:tabLst>
              </a:pPr>
              <a:t>7</a:t>
            </a:fld>
            <a:endParaRPr lang="it-IT" sz="11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973420" y="8829820"/>
            <a:ext cx="3036980" cy="465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4606" tIns="42467" rIns="84606" bIns="42467" anchor="b"/>
          <a:lstStyle/>
          <a:p>
            <a:pPr algn="r">
              <a:buSzPct val="45000"/>
              <a:tabLst>
                <a:tab pos="661970" algn="l"/>
                <a:tab pos="1323940" algn="l"/>
                <a:tab pos="1985910" algn="l"/>
                <a:tab pos="2647880" algn="l"/>
              </a:tabLst>
            </a:pPr>
            <a:fld id="{0F970DB6-D9A7-425C-9BEC-AE71FB467147}" type="slidenum">
              <a:rPr lang="it-IT" sz="11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SzPct val="45000"/>
                <a:tabLst>
                  <a:tab pos="661970" algn="l"/>
                  <a:tab pos="1323940" algn="l"/>
                  <a:tab pos="1985910" algn="l"/>
                  <a:tab pos="2647880" algn="l"/>
                </a:tabLst>
              </a:pPr>
              <a:t>7</a:t>
            </a:fld>
            <a:endParaRPr lang="it-IT" sz="11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22531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696913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Text Box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41705" y="4416378"/>
            <a:ext cx="5528423" cy="632378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85263" tIns="42467" rIns="85263" bIns="42467"/>
          <a:lstStyle/>
          <a:p>
            <a:pPr marL="197430" indent="8630289" eaLnBrk="1" hangingPunct="1">
              <a:spcBef>
                <a:spcPts val="1646"/>
              </a:spcBef>
              <a:tabLst>
                <a:tab pos="661970" algn="l"/>
                <a:tab pos="1323940" algn="l"/>
                <a:tab pos="1985910" algn="l"/>
                <a:tab pos="2647880" algn="l"/>
                <a:tab pos="3309850" algn="l"/>
                <a:tab pos="3971819" algn="l"/>
                <a:tab pos="4633789" algn="l"/>
                <a:tab pos="5295759" algn="l"/>
              </a:tabLst>
            </a:pPr>
            <a:endParaRPr lang="en-GB" sz="1400" dirty="0">
              <a:ea typeface="DejaVu LGC Sans" charset="0"/>
              <a:cs typeface="DejaVu LGC Sans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Header Placeholder 9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3970557" y="8831287"/>
            <a:ext cx="3036980" cy="465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971" tIns="40821" rIns="81971" bIns="40821" anchor="b"/>
          <a:lstStyle/>
          <a:p>
            <a:pPr algn="r">
              <a:tabLst>
                <a:tab pos="661971" algn="l"/>
                <a:tab pos="1323942" algn="l"/>
                <a:tab pos="1985913" algn="l"/>
                <a:tab pos="2647883" algn="l"/>
              </a:tabLst>
            </a:pPr>
            <a:fld id="{1C73330D-F075-4507-B8CB-C20972EED0B2}" type="slidenum">
              <a:rPr lang="en-US" sz="11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tabLst>
                  <a:tab pos="661971" algn="l"/>
                  <a:tab pos="1323942" algn="l"/>
                  <a:tab pos="1985913" algn="l"/>
                  <a:tab pos="2647883" algn="l"/>
                </a:tabLst>
              </a:pPr>
              <a:t>8</a:t>
            </a:fld>
            <a:endParaRPr lang="en-US" sz="11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409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696913"/>
            <a:ext cx="4649787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304987" y="4416378"/>
            <a:ext cx="6417609" cy="694589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tIns="43454" bIns="43454"/>
          <a:lstStyle/>
          <a:p>
            <a:pPr eaLnBrk="1" hangingPunct="1">
              <a:lnSpc>
                <a:spcPct val="101000"/>
              </a:lnSpc>
              <a:spcBef>
                <a:spcPts val="343"/>
              </a:spcBef>
              <a:buSzPct val="45000"/>
              <a:tabLst>
                <a:tab pos="661971" algn="l"/>
                <a:tab pos="1323942" algn="l"/>
                <a:tab pos="1985913" algn="l"/>
                <a:tab pos="2647883" algn="l"/>
                <a:tab pos="3309854" algn="l"/>
                <a:tab pos="3971825" algn="l"/>
                <a:tab pos="4633796" algn="l"/>
                <a:tab pos="5295766" algn="l"/>
                <a:tab pos="5957737" algn="l"/>
              </a:tabLst>
            </a:pPr>
            <a:endParaRPr lang="en-US" sz="700" b="1" dirty="0">
              <a:ea typeface="DejaVu LGC Sans" charset="0"/>
              <a:cs typeface="DejaVu LGC Sans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" y="0"/>
            <a:ext cx="3038413" cy="4636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4935" tIns="42467" rIns="84935" bIns="42467"/>
          <a:lstStyle/>
          <a:p>
            <a:pPr>
              <a:tabLst>
                <a:tab pos="661970" algn="l"/>
                <a:tab pos="1323940" algn="l"/>
                <a:tab pos="1985910" algn="l"/>
                <a:tab pos="2647880" algn="l"/>
              </a:tabLst>
            </a:pPr>
            <a:r>
              <a:rPr lang="en-US" sz="11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Introduction To JTLS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971989" y="0"/>
            <a:ext cx="3038413" cy="4636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4935" tIns="42467" rIns="84935" bIns="42467"/>
          <a:lstStyle/>
          <a:p>
            <a:pPr algn="r">
              <a:tabLst>
                <a:tab pos="661970" algn="l"/>
                <a:tab pos="1323940" algn="l"/>
                <a:tab pos="1985910" algn="l"/>
                <a:tab pos="2647880" algn="l"/>
              </a:tabLst>
            </a:pPr>
            <a:r>
              <a:rPr lang="en-US" sz="11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October 2009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" y="8834223"/>
            <a:ext cx="3038413" cy="4636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4935" tIns="42467" rIns="84935" bIns="42467" anchor="b"/>
          <a:lstStyle/>
          <a:p>
            <a:pPr>
              <a:tabLst>
                <a:tab pos="661970" algn="l"/>
                <a:tab pos="1323940" algn="l"/>
                <a:tab pos="1985910" algn="l"/>
                <a:tab pos="2647880" algn="l"/>
              </a:tabLst>
            </a:pPr>
            <a:r>
              <a:rPr lang="en-US" sz="11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ROLANDS &amp; ASSOCIATES Corporation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971989" y="8834223"/>
            <a:ext cx="3038413" cy="4636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4935" tIns="42467" rIns="84935" bIns="42467" anchor="b"/>
          <a:lstStyle/>
          <a:p>
            <a:pPr algn="r">
              <a:tabLst>
                <a:tab pos="661970" algn="l"/>
                <a:tab pos="1323940" algn="l"/>
                <a:tab pos="1985910" algn="l"/>
                <a:tab pos="2647880" algn="l"/>
              </a:tabLst>
            </a:pPr>
            <a:fld id="{B26E63C8-6658-4C7B-9C6B-DE1C512723A9}" type="slidenum">
              <a:rPr lang="en-US" sz="11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tabLst>
                  <a:tab pos="661970" algn="l"/>
                  <a:tab pos="1323940" algn="l"/>
                  <a:tab pos="1985910" algn="l"/>
                  <a:tab pos="2647880" algn="l"/>
                </a:tabLst>
              </a:pPr>
              <a:t>9</a:t>
            </a:fld>
            <a:endParaRPr lang="en-US" sz="11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29701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8500"/>
            <a:ext cx="4651375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2" name="Rectangle 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5008" y="4414912"/>
            <a:ext cx="5134660" cy="4203627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3617" tIns="41809" rIns="83617" bIns="41809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057400"/>
            <a:ext cx="64008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ROLANDS &amp; ASSOCIATES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1F8-86C4-46AB-813A-AA7828FE4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651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ROLANDS &amp; ASSOCIATES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1F8-86C4-46AB-813A-AA7828FE4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577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ROLANDS &amp; ASSOCIATES Corporation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1F8-86C4-46AB-813A-AA7828FE4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5045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ROLANDS &amp; ASSOCIATES Corporation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1F8-86C4-46AB-813A-AA7828FE4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1606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ROLANDS &amp; ASSOCIATES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1F8-86C4-46AB-813A-AA7828FE4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8535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ROLANDS &amp; ASSOCIATES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1F8-86C4-46AB-813A-AA7828FE4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7737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ROLANDS &amp; ASSOCIATES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1F8-86C4-46AB-813A-AA7828FE4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4366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ROLANDS &amp; ASSOCIATES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1F8-86C4-46AB-813A-AA7828FE4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1919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ROLANDS &amp; ASSOCIATES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1F8-86C4-46AB-813A-AA7828FE4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89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>
            <a:lvl1pPr>
              <a:spcBef>
                <a:spcPts val="1200"/>
              </a:spcBef>
              <a:buClr>
                <a:srgbClr val="92D050"/>
              </a:buClr>
              <a:buSzPct val="85000"/>
              <a:buFont typeface="Wingdings" pitchFamily="2" charset="2"/>
              <a:buChar char="q"/>
              <a:defRPr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Font typeface="Wingdings" pitchFamily="2" charset="2"/>
              <a:buChar char="§"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90800" y="283285"/>
            <a:ext cx="65532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ROLANDS &amp; ASSOCIATES Corporation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D5113-CFA7-4090-A535-A45ABCFD77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66294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2012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ROLANDS &amp; ASSOCIATES Corporation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77BDA-0881-448B-9E4C-02AB722C1A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0"/>
            <a:ext cx="4040188" cy="32305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133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599"/>
            <a:ext cx="4041775" cy="3230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2012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ROLANDS &amp; ASSOCIATES Corporation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7D81-A6BB-4395-A233-613A41C2F4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2012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ROLANDS &amp; ASSOCIATES Corporation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12B8A-0AA4-44CE-9159-8D0CED66EB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2012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ROLANDS &amp; ASSOCIATES Corporation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65185-5A31-4F96-BF2C-AB1D2AB23F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9812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57600" y="304800"/>
            <a:ext cx="51816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ROLANDS &amp; ASSOCIATES Corporation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1D5E2-17F3-44E8-893F-469C0CD4FE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ROLANDS &amp; ASSOCIATES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1F8-86C4-46AB-813A-AA7828FE4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802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ROLANDS &amp; ASSOCIATES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1F8-86C4-46AB-813A-AA7828FE4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899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FD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87566" y="304800"/>
            <a:ext cx="585163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 b="0" i="1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May 2012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3505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ROLANDS &amp; ASSOCIATES Corporation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b="0" i="1">
                <a:latin typeface="+mn-lt"/>
                <a:cs typeface="+mn-cs"/>
              </a:defRPr>
            </a:lvl1pPr>
          </a:lstStyle>
          <a:p>
            <a:pPr>
              <a:defRPr/>
            </a:pPr>
            <a:fld id="{E2B6C0B0-9642-4837-904F-FC98103920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381000" y="1524000"/>
            <a:ext cx="8458200" cy="76200"/>
          </a:xfrm>
          <a:prstGeom prst="rect">
            <a:avLst/>
          </a:prstGeom>
          <a:solidFill>
            <a:srgbClr val="007E39"/>
          </a:solidFill>
          <a:ln w="50800">
            <a:solidFill>
              <a:srgbClr val="007E39"/>
            </a:solidFill>
            <a:round/>
            <a:headEnd type="diamond" w="med" len="med"/>
            <a:tailEnd type="stealth" w="med" len="me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cs typeface="+mn-cs"/>
            </a:endParaRPr>
          </a:p>
        </p:txBody>
      </p:sp>
      <p:pic>
        <p:nvPicPr>
          <p:cNvPr id="92161" name="Picture 5" descr="The image “file:///M:/R&amp;A%20All/Proposals/Northrop%20Grumman/RFp-Proposal%20Update%20AUG%2007/Proposal/JTLSLO~1Med%20JTLS%20Graphic.jpg” cannot be displayed, because it contains errors.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98CDDF"/>
              </a:clrFrom>
              <a:clrTo>
                <a:srgbClr val="98CD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485" y="137655"/>
            <a:ext cx="2733367" cy="125086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078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A5A5A5"/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FD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ROLANDS &amp; ASSOCIATES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871F8-86C4-46AB-813A-AA7828FE4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678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57275" y="2085975"/>
            <a:ext cx="7191375" cy="1470025"/>
          </a:xfrm>
        </p:spPr>
        <p:txBody>
          <a:bodyPr/>
          <a:lstStyle/>
          <a:p>
            <a:r>
              <a:rPr lang="en-US" dirty="0" smtClean="0"/>
              <a:t>Joint Theater Level Simulation</a:t>
            </a:r>
            <a:br>
              <a:rPr lang="en-US" dirty="0" smtClean="0"/>
            </a:br>
            <a:r>
              <a:rPr lang="en-US" dirty="0" smtClean="0"/>
              <a:t>JTLS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5248275" y="6423534"/>
            <a:ext cx="3895725" cy="28206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© ROLANDS &amp; ASSOCIATES Corporation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9227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0" y="114300"/>
            <a:ext cx="9026013" cy="1665647"/>
          </a:xfrm>
          <a:prstGeom prst="rect">
            <a:avLst/>
          </a:prstGeom>
          <a:solidFill>
            <a:srgbClr val="E2FDBF"/>
          </a:solidFill>
          <a:ln w="50800">
            <a:noFill/>
            <a:round/>
            <a:headEnd type="diamond" w="med" len="med"/>
            <a:tailEnd type="stealth" w="med" len="med"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685924" y="323850"/>
            <a:ext cx="6096001" cy="5422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3598" tIns="41799" rIns="83598" bIns="41799" anchor="b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DejaVu LGC Sans" charset="0"/>
                <a:cs typeface="DejaVu LGC Sans" charset="0"/>
              </a:rPr>
              <a:t>Force Side Relationships</a:t>
            </a: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171450" y="971550"/>
            <a:ext cx="8829675" cy="9525"/>
          </a:xfrm>
          <a:prstGeom prst="line">
            <a:avLst/>
          </a:prstGeom>
          <a:solidFill>
            <a:srgbClr val="FF0000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423630" y="1145629"/>
            <a:ext cx="3000500" cy="73575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360" tIns="44280" rIns="90360" bIns="44280">
            <a:spAutoFit/>
          </a:bodyPr>
          <a:lstStyle/>
          <a:p>
            <a:pPr>
              <a:buClr>
                <a:srgbClr val="FFFFCC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</a:tabLst>
            </a:pPr>
            <a:r>
              <a:rPr lang="en-US" sz="1400" b="0" dirty="0">
                <a:latin typeface="+mn-lt"/>
                <a:ea typeface="DejaVu LGC Sans" charset="0"/>
                <a:cs typeface="DejaVu LGC Sans" charset="0"/>
              </a:rPr>
              <a:t> Non-Symmetric</a:t>
            </a:r>
          </a:p>
          <a:p>
            <a:pPr>
              <a:buClr>
                <a:srgbClr val="FFFFCC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</a:tabLst>
            </a:pPr>
            <a:r>
              <a:rPr lang="en-US" sz="1400" b="0" dirty="0">
                <a:latin typeface="+mn-lt"/>
                <a:ea typeface="DejaVu LGC Sans" charset="0"/>
                <a:cs typeface="DejaVu LGC Sans" charset="0"/>
              </a:rPr>
              <a:t> Based on </a:t>
            </a:r>
            <a:r>
              <a:rPr lang="en-US" sz="1400" b="0" dirty="0" smtClean="0">
                <a:latin typeface="+mn-lt"/>
                <a:ea typeface="DejaVu LGC Sans" charset="0"/>
                <a:cs typeface="DejaVu LGC Sans" charset="0"/>
              </a:rPr>
              <a:t>Perceptions</a:t>
            </a:r>
          </a:p>
          <a:p>
            <a:pPr>
              <a:buClr>
                <a:srgbClr val="FFFFCC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</a:tabLst>
            </a:pPr>
            <a:r>
              <a:rPr lang="en-US" sz="1400" b="0" dirty="0" smtClean="0">
                <a:latin typeface="+mn-lt"/>
                <a:ea typeface="DejaVu LGC Sans" charset="0"/>
                <a:cs typeface="DejaVu LGC Sans" charset="0"/>
              </a:rPr>
              <a:t> Reflect s Real World Complexities</a:t>
            </a:r>
            <a:endParaRPr lang="en-US" sz="1400" b="0" dirty="0">
              <a:latin typeface="+mn-lt"/>
              <a:ea typeface="DejaVu LGC Sans" charset="0"/>
              <a:cs typeface="DejaVu LGC Sans" charset="0"/>
            </a:endParaRPr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6448424" y="2294218"/>
            <a:ext cx="2486025" cy="85886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0360" tIns="44280" rIns="90360" bIns="44280"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400" dirty="0" smtClean="0">
                <a:ea typeface="DejaVu LGC Sans" charset="0"/>
                <a:cs typeface="DejaVu LGC Sans" charset="0"/>
              </a:rPr>
              <a:t>Enemy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en-US" sz="800" b="0" dirty="0" smtClean="0">
              <a:ea typeface="DejaVu LGC Sans" charset="0"/>
              <a:cs typeface="DejaVu LGC Sans" charset="0"/>
            </a:endParaRPr>
          </a:p>
          <a:p>
            <a:pPr>
              <a:buClr>
                <a:srgbClr val="FFFFCC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400" b="0" dirty="0" smtClean="0">
                <a:ea typeface="DejaVu LGC Sans" charset="0"/>
                <a:cs typeface="DejaVu LGC Sans" charset="0"/>
              </a:rPr>
              <a:t> Airdrop supplies</a:t>
            </a:r>
          </a:p>
          <a:p>
            <a:pPr>
              <a:buClr>
                <a:srgbClr val="FFFFCC"/>
              </a:buCl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en-US" sz="1400" b="0" dirty="0">
              <a:latin typeface="+mn-lt"/>
              <a:ea typeface="DejaVu LGC Sans" charset="0"/>
              <a:cs typeface="DejaVu LGC Sans" charset="0"/>
            </a:endParaRPr>
          </a:p>
        </p:txBody>
      </p:sp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573749" y="2816219"/>
            <a:ext cx="1831991" cy="1342201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0360" tIns="44280" rIns="90360" bIns="44280" anchor="ctr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Red</a:t>
            </a:r>
          </a:p>
          <a:p>
            <a:pPr algn="ctr">
              <a:tabLst>
                <a:tab pos="656650" algn="l"/>
                <a:tab pos="1313299" algn="l"/>
              </a:tabLst>
            </a:pPr>
            <a:r>
              <a:rPr lang="en-US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Forces</a:t>
            </a:r>
            <a:endParaRPr lang="en-US" b="1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3627570" y="2247900"/>
            <a:ext cx="1830480" cy="134068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0360" tIns="44280" rIns="90360" bIns="44280" anchor="ctr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Blue</a:t>
            </a:r>
          </a:p>
          <a:p>
            <a:pPr algn="ctr">
              <a:tabLst>
                <a:tab pos="656650" algn="l"/>
                <a:tab pos="1313299" algn="l"/>
              </a:tabLst>
            </a:pPr>
            <a:r>
              <a:rPr lang="en-US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Forces</a:t>
            </a:r>
            <a:endParaRPr lang="en-US" b="1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1214115" y="4812894"/>
            <a:ext cx="1830480" cy="1342201"/>
          </a:xfrm>
          <a:prstGeom prst="ellipse">
            <a:avLst/>
          </a:prstGeom>
          <a:solidFill>
            <a:srgbClr val="EF9100"/>
          </a:solidFill>
          <a:ln w="126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0360" tIns="44280" rIns="90360" bIns="44280" anchor="ctr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Orange</a:t>
            </a:r>
          </a:p>
          <a:p>
            <a:pPr algn="ctr">
              <a:tabLst>
                <a:tab pos="656650" algn="l"/>
                <a:tab pos="1313299" algn="l"/>
              </a:tabLst>
            </a:pPr>
            <a:r>
              <a:rPr lang="en-US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Forces</a:t>
            </a:r>
            <a:endParaRPr lang="en-US" b="1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auto">
          <a:xfrm>
            <a:off x="4408394" y="4528735"/>
            <a:ext cx="1830480" cy="1342201"/>
          </a:xfrm>
          <a:prstGeom prst="ellipse">
            <a:avLst/>
          </a:prstGeom>
          <a:solidFill>
            <a:srgbClr val="FFFFCC"/>
          </a:solidFill>
          <a:ln w="12600">
            <a:solidFill>
              <a:srgbClr val="00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0360" tIns="44280" rIns="90360" bIns="44280" anchor="ctr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White</a:t>
            </a:r>
          </a:p>
          <a:p>
            <a:pPr algn="ctr">
              <a:tabLst>
                <a:tab pos="656650" algn="l"/>
                <a:tab pos="1313299" algn="l"/>
              </a:tabLst>
            </a:pPr>
            <a:r>
              <a:rPr lang="en-US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Forces</a:t>
            </a:r>
            <a:endParaRPr lang="en-US" b="1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633978" y="2402072"/>
            <a:ext cx="2768375" cy="3106344"/>
            <a:chOff x="1633978" y="2402072"/>
            <a:chExt cx="2768375" cy="3106344"/>
          </a:xfrm>
        </p:grpSpPr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2555259" y="3596147"/>
              <a:ext cx="1761007" cy="12681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6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3139744" y="5251226"/>
              <a:ext cx="1262609" cy="199516"/>
            </a:xfrm>
            <a:custGeom>
              <a:avLst/>
              <a:gdLst>
                <a:gd name="T0" fmla="*/ 0 w 21599"/>
                <a:gd name="T1" fmla="*/ 0 h 21600"/>
                <a:gd name="T2" fmla="*/ 0 w 21599"/>
                <a:gd name="T3" fmla="*/ 0 h 21600"/>
                <a:gd name="T4" fmla="*/ 0 w 21599"/>
                <a:gd name="T5" fmla="*/ 0 h 21600"/>
                <a:gd name="T6" fmla="*/ 0 w 21599"/>
                <a:gd name="T7" fmla="*/ 0 h 21600"/>
                <a:gd name="T8" fmla="*/ 21599 w 21599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599" h="21600" fill="none" extrusionOk="0">
                  <a:moveTo>
                    <a:pt x="-1" y="21440"/>
                  </a:moveTo>
                  <a:cubicBezTo>
                    <a:pt x="86" y="9583"/>
                    <a:pt x="9716" y="13"/>
                    <a:pt x="21574" y="0"/>
                  </a:cubicBezTo>
                </a:path>
                <a:path w="21599" h="21600" stroke="0" extrusionOk="0">
                  <a:moveTo>
                    <a:pt x="-1" y="21440"/>
                  </a:moveTo>
                  <a:cubicBezTo>
                    <a:pt x="86" y="9583"/>
                    <a:pt x="9716" y="13"/>
                    <a:pt x="21574" y="0"/>
                  </a:cubicBezTo>
                  <a:lnTo>
                    <a:pt x="21599" y="21600"/>
                  </a:lnTo>
                  <a:close/>
                </a:path>
              </a:pathLst>
            </a:custGeom>
            <a:noFill/>
            <a:ln w="126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13"/>
            <p:cNvSpPr>
              <a:spLocks/>
            </p:cNvSpPr>
            <p:nvPr/>
          </p:nvSpPr>
          <p:spPr bwMode="auto">
            <a:xfrm rot="10800000">
              <a:off x="1633978" y="2402072"/>
              <a:ext cx="2259405" cy="3431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6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auto">
            <a:xfrm rot="10800000">
              <a:off x="2366472" y="2977948"/>
              <a:ext cx="1265629" cy="201028"/>
            </a:xfrm>
            <a:custGeom>
              <a:avLst/>
              <a:gdLst>
                <a:gd name="T0" fmla="*/ 0 w 21599"/>
                <a:gd name="T1" fmla="*/ 0 h 21600"/>
                <a:gd name="T2" fmla="*/ 0 w 21599"/>
                <a:gd name="T3" fmla="*/ 0 h 21600"/>
                <a:gd name="T4" fmla="*/ 0 w 21599"/>
                <a:gd name="T5" fmla="*/ 0 h 21600"/>
                <a:gd name="T6" fmla="*/ 0 w 21599"/>
                <a:gd name="T7" fmla="*/ 0 h 21600"/>
                <a:gd name="T8" fmla="*/ 21599 w 21599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599" h="21600" fill="none" extrusionOk="0">
                  <a:moveTo>
                    <a:pt x="-1" y="21440"/>
                  </a:moveTo>
                  <a:cubicBezTo>
                    <a:pt x="86" y="9583"/>
                    <a:pt x="9716" y="13"/>
                    <a:pt x="21574" y="0"/>
                  </a:cubicBezTo>
                </a:path>
                <a:path w="21599" h="21600" stroke="0" extrusionOk="0">
                  <a:moveTo>
                    <a:pt x="-1" y="21440"/>
                  </a:moveTo>
                  <a:cubicBezTo>
                    <a:pt x="86" y="9583"/>
                    <a:pt x="9716" y="13"/>
                    <a:pt x="21574" y="0"/>
                  </a:cubicBezTo>
                  <a:lnTo>
                    <a:pt x="21599" y="21600"/>
                  </a:lnTo>
                  <a:close/>
                </a:path>
              </a:pathLst>
            </a:custGeom>
            <a:noFill/>
            <a:ln w="126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Rectangle 18"/>
            <p:cNvSpPr>
              <a:spLocks noChangeArrowheads="1"/>
            </p:cNvSpPr>
            <p:nvPr/>
          </p:nvSpPr>
          <p:spPr bwMode="auto">
            <a:xfrm>
              <a:off x="1834847" y="2574381"/>
              <a:ext cx="645753" cy="2587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tabLst>
                  <a:tab pos="656650" algn="l"/>
                </a:tabLst>
              </a:pPr>
              <a:r>
                <a:rPr lang="en-US" sz="1100" dirty="0">
                  <a:latin typeface="+mn-lt"/>
                  <a:ea typeface="DejaVu LGC Sans" charset="0"/>
                  <a:cs typeface="DejaVu LGC Sans" charset="0"/>
                </a:rPr>
                <a:t>Enemy</a:t>
              </a:r>
            </a:p>
          </p:txBody>
        </p:sp>
        <p:sp>
          <p:nvSpPr>
            <p:cNvPr id="31" name="Rectangle 19"/>
            <p:cNvSpPr>
              <a:spLocks noChangeArrowheads="1"/>
            </p:cNvSpPr>
            <p:nvPr/>
          </p:nvSpPr>
          <p:spPr bwMode="auto">
            <a:xfrm>
              <a:off x="2892055" y="2846449"/>
              <a:ext cx="645753" cy="2587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tabLst>
                  <a:tab pos="656650" algn="l"/>
                </a:tabLst>
              </a:pPr>
              <a:r>
                <a:rPr lang="en-US" sz="1100" dirty="0">
                  <a:latin typeface="+mn-lt"/>
                  <a:ea typeface="DejaVu LGC Sans" charset="0"/>
                  <a:cs typeface="DejaVu LGC Sans" charset="0"/>
                </a:rPr>
                <a:t>Enemy</a:t>
              </a:r>
            </a:p>
          </p:txBody>
        </p:sp>
        <p:sp>
          <p:nvSpPr>
            <p:cNvPr id="38" name="Rectangle 21"/>
            <p:cNvSpPr>
              <a:spLocks noChangeArrowheads="1"/>
            </p:cNvSpPr>
            <p:nvPr/>
          </p:nvSpPr>
          <p:spPr bwMode="auto">
            <a:xfrm>
              <a:off x="2543177" y="4516643"/>
              <a:ext cx="645753" cy="2587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tabLst>
                  <a:tab pos="656650" algn="l"/>
                </a:tabLst>
              </a:pPr>
              <a:r>
                <a:rPr lang="en-US" sz="1100" dirty="0">
                  <a:latin typeface="+mn-lt"/>
                  <a:ea typeface="DejaVu LGC Sans" charset="0"/>
                  <a:cs typeface="DejaVu LGC Sans" charset="0"/>
                </a:rPr>
                <a:t>Enemy</a:t>
              </a:r>
            </a:p>
          </p:txBody>
        </p:sp>
        <p:sp>
          <p:nvSpPr>
            <p:cNvPr id="43" name="Rectangle 26"/>
            <p:cNvSpPr>
              <a:spLocks noChangeArrowheads="1"/>
            </p:cNvSpPr>
            <p:nvPr/>
          </p:nvSpPr>
          <p:spPr bwMode="auto">
            <a:xfrm>
              <a:off x="3653245" y="5249714"/>
              <a:ext cx="645753" cy="2587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tabLst>
                  <a:tab pos="656650" algn="l"/>
                </a:tabLst>
              </a:pPr>
              <a:r>
                <a:rPr lang="en-US" sz="1100" dirty="0">
                  <a:latin typeface="+mn-lt"/>
                  <a:ea typeface="DejaVu LGC Sans" charset="0"/>
                  <a:cs typeface="DejaVu LGC Sans" charset="0"/>
                </a:rPr>
                <a:t>Enemy</a:t>
              </a:r>
            </a:p>
          </p:txBody>
        </p:sp>
      </p:grp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ROLANDS &amp; ASSOCIATES Corporation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0" y="114300"/>
            <a:ext cx="9026013" cy="1665647"/>
          </a:xfrm>
          <a:prstGeom prst="rect">
            <a:avLst/>
          </a:prstGeom>
          <a:solidFill>
            <a:srgbClr val="E2FDBF"/>
          </a:solidFill>
          <a:ln w="50800">
            <a:noFill/>
            <a:round/>
            <a:headEnd type="diamond" w="med" len="med"/>
            <a:tailEnd type="stealth" w="med" len="med"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685924" y="323850"/>
            <a:ext cx="6096001" cy="5422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3598" tIns="41799" rIns="83598" bIns="41799" anchor="b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DejaVu LGC Sans" charset="0"/>
                <a:cs typeface="DejaVu LGC Sans" charset="0"/>
              </a:rPr>
              <a:t>Force Side Relationships</a:t>
            </a: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171450" y="971550"/>
            <a:ext cx="8829675" cy="9525"/>
          </a:xfrm>
          <a:prstGeom prst="line">
            <a:avLst/>
          </a:prstGeom>
          <a:solidFill>
            <a:srgbClr val="FF0000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423630" y="1145629"/>
            <a:ext cx="3000500" cy="73575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360" tIns="44280" rIns="90360" bIns="44280">
            <a:spAutoFit/>
          </a:bodyPr>
          <a:lstStyle/>
          <a:p>
            <a:pPr>
              <a:buClr>
                <a:srgbClr val="FFFFCC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</a:tabLst>
            </a:pPr>
            <a:r>
              <a:rPr lang="en-US" sz="1400" b="0" dirty="0">
                <a:latin typeface="+mn-lt"/>
                <a:ea typeface="DejaVu LGC Sans" charset="0"/>
                <a:cs typeface="DejaVu LGC Sans" charset="0"/>
              </a:rPr>
              <a:t> Non-Symmetric</a:t>
            </a:r>
          </a:p>
          <a:p>
            <a:pPr>
              <a:buClr>
                <a:srgbClr val="FFFFCC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</a:tabLst>
            </a:pPr>
            <a:r>
              <a:rPr lang="en-US" sz="1400" b="0" dirty="0">
                <a:latin typeface="+mn-lt"/>
                <a:ea typeface="DejaVu LGC Sans" charset="0"/>
                <a:cs typeface="DejaVu LGC Sans" charset="0"/>
              </a:rPr>
              <a:t> Based on </a:t>
            </a:r>
            <a:r>
              <a:rPr lang="en-US" sz="1400" b="0" dirty="0" smtClean="0">
                <a:latin typeface="+mn-lt"/>
                <a:ea typeface="DejaVu LGC Sans" charset="0"/>
                <a:cs typeface="DejaVu LGC Sans" charset="0"/>
              </a:rPr>
              <a:t>Perceptions</a:t>
            </a:r>
          </a:p>
          <a:p>
            <a:pPr>
              <a:buClr>
                <a:srgbClr val="FFFFCC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</a:tabLst>
            </a:pPr>
            <a:r>
              <a:rPr lang="en-US" sz="1400" b="0" dirty="0" smtClean="0">
                <a:latin typeface="+mn-lt"/>
                <a:ea typeface="DejaVu LGC Sans" charset="0"/>
                <a:cs typeface="DejaVu LGC Sans" charset="0"/>
              </a:rPr>
              <a:t> Reflect s Real World Complexities</a:t>
            </a:r>
            <a:endParaRPr lang="en-US" sz="1400" b="0" dirty="0">
              <a:latin typeface="+mn-lt"/>
              <a:ea typeface="DejaVu LGC Sans" charset="0"/>
              <a:cs typeface="DejaVu LGC Sans" charset="0"/>
            </a:endParaRPr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5762626" y="2294218"/>
            <a:ext cx="3267074" cy="165908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0360" tIns="44280" rIns="90360" bIns="44280"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400" dirty="0" smtClean="0">
                <a:ea typeface="DejaVu LGC Sans" charset="0"/>
                <a:cs typeface="DejaVu LGC Sans" charset="0"/>
              </a:rPr>
              <a:t>Suspect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en-US" sz="800" b="0" dirty="0" smtClean="0">
              <a:ea typeface="DejaVu LGC Sans" charset="0"/>
              <a:cs typeface="DejaVu LGC Sans" charset="0"/>
            </a:endParaRPr>
          </a:p>
          <a:p>
            <a:pPr>
              <a:buClr>
                <a:srgbClr val="FFFFCC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400" b="0" dirty="0" smtClean="0">
                <a:ea typeface="DejaVu LGC Sans" charset="0"/>
                <a:cs typeface="DejaVu LGC Sans" charset="0"/>
              </a:rPr>
              <a:t> </a:t>
            </a:r>
            <a:r>
              <a:rPr lang="en-US" sz="1350" b="0" dirty="0" smtClean="0">
                <a:latin typeface="+mn-lt"/>
                <a:ea typeface="DejaVu LGC Sans" charset="0"/>
                <a:cs typeface="DejaVu LGC Sans" charset="0"/>
              </a:rPr>
              <a:t>Provide supplies</a:t>
            </a:r>
          </a:p>
          <a:p>
            <a:pPr>
              <a:buClr>
                <a:srgbClr val="FFFFCC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350" b="0" dirty="0" smtClean="0">
                <a:latin typeface="+mn-lt"/>
                <a:ea typeface="DejaVu LGC Sans" charset="0"/>
                <a:cs typeface="DejaVu LGC Sans" charset="0"/>
              </a:rPr>
              <a:t> Permit use of </a:t>
            </a:r>
            <a:r>
              <a:rPr lang="en-US" sz="1350" b="0" dirty="0" err="1" smtClean="0">
                <a:latin typeface="+mn-lt"/>
                <a:ea typeface="DejaVu LGC Sans" charset="0"/>
                <a:cs typeface="DejaVu LGC Sans" charset="0"/>
              </a:rPr>
              <a:t>MHE</a:t>
            </a:r>
            <a:endParaRPr lang="en-US" sz="1350" b="0" dirty="0" smtClean="0">
              <a:latin typeface="+mn-lt"/>
              <a:ea typeface="DejaVu LGC Sans" charset="0"/>
              <a:cs typeface="DejaVu LGC Sans" charset="0"/>
            </a:endParaRPr>
          </a:p>
          <a:p>
            <a:pPr>
              <a:buClr>
                <a:srgbClr val="FFFFCC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350" b="0" dirty="0" smtClean="0">
                <a:latin typeface="+mn-lt"/>
                <a:ea typeface="DejaVu LGC Sans" charset="0"/>
                <a:cs typeface="DejaVu LGC Sans" charset="0"/>
              </a:rPr>
              <a:t> Provide or receive translators</a:t>
            </a:r>
          </a:p>
          <a:p>
            <a:pPr>
              <a:buClr>
                <a:srgbClr val="FFFFCC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350" b="0" dirty="0" smtClean="0">
                <a:latin typeface="+mn-lt"/>
                <a:ea typeface="DejaVu LGC Sans" charset="0"/>
                <a:cs typeface="DejaVu LGC Sans" charset="0"/>
              </a:rPr>
              <a:t> Combat </a:t>
            </a:r>
            <a:r>
              <a:rPr lang="en-US" sz="1350" b="0" dirty="0" err="1" smtClean="0">
                <a:latin typeface="+mn-lt"/>
                <a:ea typeface="DejaVu LGC Sans" charset="0"/>
                <a:cs typeface="DejaVu LGC Sans" charset="0"/>
              </a:rPr>
              <a:t>overwatch</a:t>
            </a:r>
            <a:r>
              <a:rPr lang="en-US" sz="1350" b="0" dirty="0" smtClean="0">
                <a:latin typeface="+mn-lt"/>
                <a:ea typeface="DejaVu LGC Sans" charset="0"/>
                <a:cs typeface="DejaVu LGC Sans" charset="0"/>
              </a:rPr>
              <a:t> a unit or target</a:t>
            </a:r>
          </a:p>
          <a:p>
            <a:pPr>
              <a:buClr>
                <a:srgbClr val="FFFFCC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350" b="0" dirty="0" smtClean="0">
                <a:latin typeface="+mn-lt"/>
                <a:ea typeface="DejaVu LGC Sans" charset="0"/>
                <a:cs typeface="DejaVu LGC Sans" charset="0"/>
              </a:rPr>
              <a:t> Permit gathering/reporting of diseases</a:t>
            </a:r>
          </a:p>
          <a:p>
            <a:pPr>
              <a:buClr>
                <a:srgbClr val="FFFFCC"/>
              </a:buCl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en-US" sz="1200" b="0" dirty="0">
              <a:latin typeface="+mn-lt"/>
              <a:ea typeface="DejaVu LGC Sans" charset="0"/>
              <a:cs typeface="DejaVu LGC Sans" charset="0"/>
            </a:endParaRPr>
          </a:p>
        </p:txBody>
      </p:sp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468974" y="2824359"/>
            <a:ext cx="1767307" cy="1338929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0360" tIns="44280" rIns="90360" bIns="44280" anchor="ctr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Red</a:t>
            </a:r>
          </a:p>
          <a:p>
            <a:pPr algn="ctr">
              <a:tabLst>
                <a:tab pos="656650" algn="l"/>
                <a:tab pos="1313299" algn="l"/>
              </a:tabLst>
            </a:pPr>
            <a:r>
              <a:rPr lang="en-US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Forces</a:t>
            </a:r>
            <a:endParaRPr lang="en-US" b="1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3414971" y="2257425"/>
            <a:ext cx="1765850" cy="133742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0360" tIns="44280" rIns="90360" bIns="44280" anchor="ctr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Blue</a:t>
            </a:r>
          </a:p>
          <a:p>
            <a:pPr algn="ctr">
              <a:tabLst>
                <a:tab pos="656650" algn="l"/>
                <a:tab pos="1313299" algn="l"/>
              </a:tabLst>
            </a:pPr>
            <a:r>
              <a:rPr lang="en-US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Forces</a:t>
            </a:r>
            <a:endParaRPr lang="en-US" b="1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1086730" y="4816166"/>
            <a:ext cx="1765850" cy="1338929"/>
          </a:xfrm>
          <a:prstGeom prst="ellipse">
            <a:avLst/>
          </a:prstGeom>
          <a:solidFill>
            <a:srgbClr val="EF9100"/>
          </a:solidFill>
          <a:ln w="126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0360" tIns="44280" rIns="90360" bIns="44280" anchor="ctr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Orange</a:t>
            </a:r>
          </a:p>
          <a:p>
            <a:pPr algn="ctr">
              <a:tabLst>
                <a:tab pos="656650" algn="l"/>
                <a:tab pos="1313299" algn="l"/>
              </a:tabLst>
            </a:pPr>
            <a:r>
              <a:rPr lang="en-US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Forces</a:t>
            </a:r>
            <a:endParaRPr lang="en-US" b="1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auto">
          <a:xfrm>
            <a:off x="4168225" y="4532699"/>
            <a:ext cx="1765850" cy="1338929"/>
          </a:xfrm>
          <a:prstGeom prst="ellipse">
            <a:avLst/>
          </a:prstGeom>
          <a:solidFill>
            <a:srgbClr val="FFFFCC"/>
          </a:solidFill>
          <a:ln w="12600">
            <a:solidFill>
              <a:srgbClr val="00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0360" tIns="44280" rIns="90360" bIns="44280" anchor="ctr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White</a:t>
            </a:r>
          </a:p>
          <a:p>
            <a:pPr algn="ctr">
              <a:tabLst>
                <a:tab pos="656650" algn="l"/>
                <a:tab pos="1313299" algn="l"/>
              </a:tabLst>
            </a:pPr>
            <a:r>
              <a:rPr lang="en-US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Forces</a:t>
            </a:r>
            <a:endParaRPr lang="en-US" b="1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20" name="Freeform 7"/>
          <p:cNvSpPr>
            <a:spLocks/>
          </p:cNvSpPr>
          <p:nvPr/>
        </p:nvSpPr>
        <p:spPr bwMode="auto">
          <a:xfrm>
            <a:off x="2380521" y="3602385"/>
            <a:ext cx="1698829" cy="126504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600">
            <a:solidFill>
              <a:schemeClr val="bg2">
                <a:lumMod val="60000"/>
                <a:lumOff val="40000"/>
              </a:schemeClr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10"/>
          <p:cNvSpPr>
            <a:spLocks/>
          </p:cNvSpPr>
          <p:nvPr/>
        </p:nvSpPr>
        <p:spPr bwMode="auto">
          <a:xfrm>
            <a:off x="2944369" y="5253429"/>
            <a:ext cx="1218028" cy="199030"/>
          </a:xfrm>
          <a:custGeom>
            <a:avLst/>
            <a:gdLst>
              <a:gd name="T0" fmla="*/ 0 w 21599"/>
              <a:gd name="T1" fmla="*/ 0 h 21600"/>
              <a:gd name="T2" fmla="*/ 0 w 21599"/>
              <a:gd name="T3" fmla="*/ 0 h 21600"/>
              <a:gd name="T4" fmla="*/ 0 w 21599"/>
              <a:gd name="T5" fmla="*/ 0 h 21600"/>
              <a:gd name="T6" fmla="*/ 0 w 21599"/>
              <a:gd name="T7" fmla="*/ 0 h 21600"/>
              <a:gd name="T8" fmla="*/ 21599 w 21599"/>
              <a:gd name="T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599" h="21600" fill="none" extrusionOk="0">
                <a:moveTo>
                  <a:pt x="-1" y="21440"/>
                </a:moveTo>
                <a:cubicBezTo>
                  <a:pt x="86" y="9583"/>
                  <a:pt x="9716" y="13"/>
                  <a:pt x="21574" y="0"/>
                </a:cubicBezTo>
              </a:path>
              <a:path w="21599" h="21600" stroke="0" extrusionOk="0">
                <a:moveTo>
                  <a:pt x="-1" y="21440"/>
                </a:moveTo>
                <a:cubicBezTo>
                  <a:pt x="86" y="9583"/>
                  <a:pt x="9716" y="13"/>
                  <a:pt x="21574" y="0"/>
                </a:cubicBezTo>
                <a:lnTo>
                  <a:pt x="21599" y="21600"/>
                </a:lnTo>
                <a:close/>
              </a:path>
            </a:pathLst>
          </a:custGeom>
          <a:noFill/>
          <a:ln w="12600">
            <a:solidFill>
              <a:schemeClr val="bg2">
                <a:lumMod val="60000"/>
                <a:lumOff val="40000"/>
              </a:schemeClr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13"/>
          <p:cNvSpPr>
            <a:spLocks/>
          </p:cNvSpPr>
          <p:nvPr/>
        </p:nvSpPr>
        <p:spPr bwMode="auto">
          <a:xfrm rot="10800000">
            <a:off x="1491768" y="2411221"/>
            <a:ext cx="2179630" cy="342271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6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" name="Freeform 14"/>
          <p:cNvSpPr>
            <a:spLocks/>
          </p:cNvSpPr>
          <p:nvPr/>
        </p:nvSpPr>
        <p:spPr bwMode="auto">
          <a:xfrm rot="10800000">
            <a:off x="2198399" y="2985694"/>
            <a:ext cx="1220942" cy="200538"/>
          </a:xfrm>
          <a:custGeom>
            <a:avLst/>
            <a:gdLst>
              <a:gd name="T0" fmla="*/ 0 w 21599"/>
              <a:gd name="T1" fmla="*/ 0 h 21600"/>
              <a:gd name="T2" fmla="*/ 0 w 21599"/>
              <a:gd name="T3" fmla="*/ 0 h 21600"/>
              <a:gd name="T4" fmla="*/ 0 w 21599"/>
              <a:gd name="T5" fmla="*/ 0 h 21600"/>
              <a:gd name="T6" fmla="*/ 0 w 21599"/>
              <a:gd name="T7" fmla="*/ 0 h 21600"/>
              <a:gd name="T8" fmla="*/ 21599 w 21599"/>
              <a:gd name="T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599" h="21600" fill="none" extrusionOk="0">
                <a:moveTo>
                  <a:pt x="-1" y="21440"/>
                </a:moveTo>
                <a:cubicBezTo>
                  <a:pt x="86" y="9583"/>
                  <a:pt x="9716" y="13"/>
                  <a:pt x="21574" y="0"/>
                </a:cubicBezTo>
              </a:path>
              <a:path w="21599" h="21600" stroke="0" extrusionOk="0">
                <a:moveTo>
                  <a:pt x="-1" y="21440"/>
                </a:moveTo>
                <a:cubicBezTo>
                  <a:pt x="86" y="9583"/>
                  <a:pt x="9716" y="13"/>
                  <a:pt x="21574" y="0"/>
                </a:cubicBezTo>
                <a:lnTo>
                  <a:pt x="21599" y="21600"/>
                </a:lnTo>
                <a:close/>
              </a:path>
            </a:pathLst>
          </a:custGeom>
          <a:noFill/>
          <a:ln w="126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1685545" y="2583110"/>
            <a:ext cx="652723" cy="2714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656650" algn="l"/>
              </a:tabLst>
            </a:pPr>
            <a:r>
              <a:rPr lang="en-US" sz="11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Enemy</a:t>
            </a: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2705426" y="2854515"/>
            <a:ext cx="652723" cy="2714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656650" algn="l"/>
              </a:tabLst>
            </a:pPr>
            <a:r>
              <a:rPr lang="en-US" sz="11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Enemy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122637" y="3403355"/>
            <a:ext cx="1642922" cy="1409796"/>
            <a:chOff x="2122637" y="3403355"/>
            <a:chExt cx="1642922" cy="1409796"/>
          </a:xfrm>
        </p:grpSpPr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2122637" y="3403355"/>
              <a:ext cx="1560417" cy="14097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 fill="none" extrusionOk="0">
                  <a:moveTo>
                    <a:pt x="0" y="21555"/>
                  </a:moveTo>
                  <a:cubicBezTo>
                    <a:pt x="24" y="9651"/>
                    <a:pt x="9676" y="11"/>
                    <a:pt x="21580" y="0"/>
                  </a:cubicBezTo>
                </a:path>
                <a:path w="21600" h="21600" stroke="0" extrusionOk="0">
                  <a:moveTo>
                    <a:pt x="0" y="21555"/>
                  </a:moveTo>
                  <a:cubicBezTo>
                    <a:pt x="24" y="9651"/>
                    <a:pt x="9676" y="11"/>
                    <a:pt x="21580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3033244" y="3517948"/>
              <a:ext cx="732315" cy="2587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tabLst>
                  <a:tab pos="656650" algn="l"/>
                </a:tabLst>
              </a:pPr>
              <a:r>
                <a:rPr lang="en-US" sz="1100" dirty="0">
                  <a:latin typeface="+mn-lt"/>
                  <a:ea typeface="DejaVu LGC Sans" charset="0"/>
                  <a:cs typeface="DejaVu LGC Sans" charset="0"/>
                </a:rPr>
                <a:t>Suspect</a:t>
              </a:r>
            </a:p>
          </p:txBody>
        </p:sp>
      </p:grpSp>
      <p:sp>
        <p:nvSpPr>
          <p:cNvPr id="38" name="Rectangle 21"/>
          <p:cNvSpPr>
            <a:spLocks noChangeArrowheads="1"/>
          </p:cNvSpPr>
          <p:nvPr/>
        </p:nvSpPr>
        <p:spPr bwMode="auto">
          <a:xfrm>
            <a:off x="2368865" y="4520637"/>
            <a:ext cx="652723" cy="2714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656650" algn="l"/>
              </a:tabLst>
            </a:pPr>
            <a:r>
              <a:rPr lang="en-US" sz="11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Enemy</a:t>
            </a:r>
          </a:p>
        </p:txBody>
      </p:sp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3439739" y="5251921"/>
            <a:ext cx="652723" cy="2714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656650" algn="l"/>
              </a:tabLst>
            </a:pPr>
            <a:r>
              <a:rPr lang="en-US" sz="11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Enemy</a:t>
            </a: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ROLANDS &amp; ASSOCIATES Corporation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0" y="114300"/>
            <a:ext cx="9026013" cy="1665647"/>
          </a:xfrm>
          <a:prstGeom prst="rect">
            <a:avLst/>
          </a:prstGeom>
          <a:solidFill>
            <a:srgbClr val="E2FDBF"/>
          </a:solidFill>
          <a:ln w="50800">
            <a:noFill/>
            <a:round/>
            <a:headEnd type="diamond" w="med" len="med"/>
            <a:tailEnd type="stealth" w="med" len="med"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685924" y="323850"/>
            <a:ext cx="6096001" cy="5422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3598" tIns="41799" rIns="83598" bIns="41799" anchor="b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DejaVu LGC Sans" charset="0"/>
                <a:cs typeface="DejaVu LGC Sans" charset="0"/>
              </a:rPr>
              <a:t>Force Side Relationships</a:t>
            </a: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171450" y="971550"/>
            <a:ext cx="8829675" cy="9525"/>
          </a:xfrm>
          <a:prstGeom prst="line">
            <a:avLst/>
          </a:prstGeom>
          <a:solidFill>
            <a:srgbClr val="FF0000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423630" y="1145629"/>
            <a:ext cx="3000500" cy="73575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360" tIns="44280" rIns="90360" bIns="44280">
            <a:spAutoFit/>
          </a:bodyPr>
          <a:lstStyle/>
          <a:p>
            <a:pPr>
              <a:buClr>
                <a:srgbClr val="FFFFCC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</a:tabLst>
            </a:pPr>
            <a:r>
              <a:rPr lang="en-US" sz="1400" b="0" dirty="0">
                <a:latin typeface="+mn-lt"/>
                <a:ea typeface="DejaVu LGC Sans" charset="0"/>
                <a:cs typeface="DejaVu LGC Sans" charset="0"/>
              </a:rPr>
              <a:t> Non-Symmetric</a:t>
            </a:r>
          </a:p>
          <a:p>
            <a:pPr>
              <a:buClr>
                <a:srgbClr val="FFFFCC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</a:tabLst>
            </a:pPr>
            <a:r>
              <a:rPr lang="en-US" sz="1400" b="0" dirty="0">
                <a:latin typeface="+mn-lt"/>
                <a:ea typeface="DejaVu LGC Sans" charset="0"/>
                <a:cs typeface="DejaVu LGC Sans" charset="0"/>
              </a:rPr>
              <a:t> Based on </a:t>
            </a:r>
            <a:r>
              <a:rPr lang="en-US" sz="1400" b="0" dirty="0" smtClean="0">
                <a:latin typeface="+mn-lt"/>
                <a:ea typeface="DejaVu LGC Sans" charset="0"/>
                <a:cs typeface="DejaVu LGC Sans" charset="0"/>
              </a:rPr>
              <a:t>Perceptions</a:t>
            </a:r>
          </a:p>
          <a:p>
            <a:pPr>
              <a:buClr>
                <a:srgbClr val="FFFFCC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</a:tabLst>
            </a:pPr>
            <a:r>
              <a:rPr lang="en-US" sz="1400" b="0" dirty="0" smtClean="0">
                <a:latin typeface="+mn-lt"/>
                <a:ea typeface="DejaVu LGC Sans" charset="0"/>
                <a:cs typeface="DejaVu LGC Sans" charset="0"/>
              </a:rPr>
              <a:t> Reflect s Real World Complexities</a:t>
            </a:r>
            <a:endParaRPr lang="en-US" sz="1400" b="0" dirty="0">
              <a:latin typeface="+mn-lt"/>
              <a:ea typeface="DejaVu LGC Sans" charset="0"/>
              <a:cs typeface="DejaVu LGC Sans" charset="0"/>
            </a:endParaRPr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6115050" y="2294218"/>
            <a:ext cx="2819399" cy="15051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0360" tIns="44280" rIns="90360" bIns="44280"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400" dirty="0" smtClean="0">
                <a:ea typeface="DejaVu LGC Sans" charset="0"/>
                <a:cs typeface="DejaVu LGC Sans" charset="0"/>
              </a:rPr>
              <a:t>Neutral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en-US" sz="800" b="0" dirty="0" smtClean="0">
              <a:ea typeface="DejaVu LGC Sans" charset="0"/>
              <a:cs typeface="DejaVu LGC Sans" charset="0"/>
            </a:endParaRPr>
          </a:p>
          <a:p>
            <a:pPr>
              <a:buClr>
                <a:srgbClr val="FFFFCC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400" b="0" dirty="0" smtClean="0">
                <a:ea typeface="DejaVu LGC Sans" charset="0"/>
                <a:cs typeface="DejaVu LGC Sans" charset="0"/>
              </a:rPr>
              <a:t> </a:t>
            </a:r>
            <a:r>
              <a:rPr lang="en-US" sz="1400" b="0" dirty="0" smtClean="0">
                <a:latin typeface="+mj-lt"/>
                <a:ea typeface="DejaVu LGC Sans" charset="0"/>
                <a:cs typeface="DejaVu LGC Sans" charset="0"/>
              </a:rPr>
              <a:t>Airlift supplies</a:t>
            </a:r>
          </a:p>
          <a:p>
            <a:pPr>
              <a:buClr>
                <a:srgbClr val="FFFFCC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400" b="0" dirty="0" smtClean="0">
                <a:latin typeface="+mj-lt"/>
                <a:ea typeface="DejaVu LGC Sans" charset="0"/>
                <a:cs typeface="DejaVu LGC Sans" charset="0"/>
              </a:rPr>
              <a:t> Airlift unit</a:t>
            </a:r>
          </a:p>
          <a:p>
            <a:pPr>
              <a:buClr>
                <a:srgbClr val="FFFFCC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400" b="0" dirty="0" smtClean="0">
                <a:latin typeface="+mj-lt"/>
                <a:ea typeface="DejaVu LGC Sans" charset="0"/>
                <a:cs typeface="DejaVu LGC Sans" charset="0"/>
              </a:rPr>
              <a:t> Amphibious operations w/Unit</a:t>
            </a:r>
          </a:p>
          <a:p>
            <a:pPr>
              <a:buClr>
                <a:srgbClr val="FFFFCC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400" b="0" dirty="0" smtClean="0">
                <a:latin typeface="+mj-lt"/>
                <a:ea typeface="DejaVu LGC Sans" charset="0"/>
                <a:cs typeface="DejaVu LGC Sans" charset="0"/>
              </a:rPr>
              <a:t> Join naval formations</a:t>
            </a:r>
          </a:p>
          <a:p>
            <a:pPr>
              <a:buClr>
                <a:srgbClr val="FFFFCC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en-US" sz="1400" b="0" dirty="0">
              <a:latin typeface="+mn-lt"/>
              <a:ea typeface="DejaVu LGC Sans" charset="0"/>
              <a:cs typeface="DejaVu LGC Sans" charset="0"/>
            </a:endParaRPr>
          </a:p>
        </p:txBody>
      </p:sp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573749" y="2816219"/>
            <a:ext cx="1831991" cy="1342201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0360" tIns="44280" rIns="90360" bIns="44280" anchor="ctr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Red</a:t>
            </a:r>
          </a:p>
          <a:p>
            <a:pPr algn="ctr">
              <a:tabLst>
                <a:tab pos="656650" algn="l"/>
                <a:tab pos="1313299" algn="l"/>
              </a:tabLst>
            </a:pPr>
            <a:r>
              <a:rPr lang="en-US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Forces</a:t>
            </a:r>
            <a:endParaRPr lang="en-US" b="1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3627570" y="2247900"/>
            <a:ext cx="1830480" cy="134068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0360" tIns="44280" rIns="90360" bIns="44280" anchor="ctr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Blue</a:t>
            </a:r>
          </a:p>
          <a:p>
            <a:pPr algn="ctr">
              <a:tabLst>
                <a:tab pos="656650" algn="l"/>
                <a:tab pos="1313299" algn="l"/>
              </a:tabLst>
            </a:pPr>
            <a:r>
              <a:rPr lang="en-US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Forces</a:t>
            </a:r>
            <a:endParaRPr lang="en-US" b="1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1214115" y="4812894"/>
            <a:ext cx="1830480" cy="1342201"/>
          </a:xfrm>
          <a:prstGeom prst="ellipse">
            <a:avLst/>
          </a:prstGeom>
          <a:solidFill>
            <a:srgbClr val="EF9100"/>
          </a:solidFill>
          <a:ln w="126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0360" tIns="44280" rIns="90360" bIns="44280" anchor="ctr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Orange</a:t>
            </a:r>
          </a:p>
          <a:p>
            <a:pPr algn="ctr">
              <a:tabLst>
                <a:tab pos="656650" algn="l"/>
                <a:tab pos="1313299" algn="l"/>
              </a:tabLst>
            </a:pPr>
            <a:r>
              <a:rPr lang="en-US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Forces</a:t>
            </a:r>
            <a:endParaRPr lang="en-US" b="1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auto">
          <a:xfrm>
            <a:off x="4408394" y="4528735"/>
            <a:ext cx="1830480" cy="1342201"/>
          </a:xfrm>
          <a:prstGeom prst="ellipse">
            <a:avLst/>
          </a:prstGeom>
          <a:solidFill>
            <a:srgbClr val="FFFFCC"/>
          </a:solidFill>
          <a:ln w="12600">
            <a:solidFill>
              <a:srgbClr val="00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0360" tIns="44280" rIns="90360" bIns="44280" anchor="ctr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White</a:t>
            </a:r>
          </a:p>
          <a:p>
            <a:pPr algn="ctr">
              <a:tabLst>
                <a:tab pos="656650" algn="l"/>
                <a:tab pos="1313299" algn="l"/>
              </a:tabLst>
            </a:pPr>
            <a:r>
              <a:rPr lang="en-US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Forces</a:t>
            </a:r>
            <a:endParaRPr lang="en-US" b="1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20" name="Freeform 7"/>
          <p:cNvSpPr>
            <a:spLocks/>
          </p:cNvSpPr>
          <p:nvPr/>
        </p:nvSpPr>
        <p:spPr bwMode="auto">
          <a:xfrm>
            <a:off x="2555259" y="3596147"/>
            <a:ext cx="1761007" cy="126813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600">
            <a:solidFill>
              <a:schemeClr val="bg2">
                <a:lumMod val="60000"/>
                <a:lumOff val="40000"/>
              </a:schemeClr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2287936" y="3396630"/>
            <a:ext cx="1617528" cy="1413241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 fill="none" extrusionOk="0">
                <a:moveTo>
                  <a:pt x="0" y="21555"/>
                </a:moveTo>
                <a:cubicBezTo>
                  <a:pt x="24" y="9651"/>
                  <a:pt x="9676" y="11"/>
                  <a:pt x="21580" y="0"/>
                </a:cubicBezTo>
              </a:path>
              <a:path w="21600" h="21600" stroke="0" extrusionOk="0">
                <a:moveTo>
                  <a:pt x="0" y="21555"/>
                </a:moveTo>
                <a:cubicBezTo>
                  <a:pt x="24" y="9651"/>
                  <a:pt x="9676" y="11"/>
                  <a:pt x="21580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00">
            <a:solidFill>
              <a:schemeClr val="bg2">
                <a:lumMod val="60000"/>
                <a:lumOff val="40000"/>
              </a:schemeClr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9"/>
          <p:cNvSpPr>
            <a:spLocks/>
          </p:cNvSpPr>
          <p:nvPr/>
        </p:nvSpPr>
        <p:spPr bwMode="auto">
          <a:xfrm>
            <a:off x="2698737" y="5804430"/>
            <a:ext cx="2115926" cy="27206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600">
            <a:solidFill>
              <a:schemeClr val="bg2">
                <a:lumMod val="60000"/>
                <a:lumOff val="40000"/>
              </a:schemeClr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10"/>
          <p:cNvSpPr>
            <a:spLocks/>
          </p:cNvSpPr>
          <p:nvPr/>
        </p:nvSpPr>
        <p:spPr bwMode="auto">
          <a:xfrm>
            <a:off x="3139744" y="5251226"/>
            <a:ext cx="1262609" cy="199516"/>
          </a:xfrm>
          <a:custGeom>
            <a:avLst/>
            <a:gdLst>
              <a:gd name="T0" fmla="*/ 0 w 21599"/>
              <a:gd name="T1" fmla="*/ 0 h 21600"/>
              <a:gd name="T2" fmla="*/ 0 w 21599"/>
              <a:gd name="T3" fmla="*/ 0 h 21600"/>
              <a:gd name="T4" fmla="*/ 0 w 21599"/>
              <a:gd name="T5" fmla="*/ 0 h 21600"/>
              <a:gd name="T6" fmla="*/ 0 w 21599"/>
              <a:gd name="T7" fmla="*/ 0 h 21600"/>
              <a:gd name="T8" fmla="*/ 21599 w 21599"/>
              <a:gd name="T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599" h="21600" fill="none" extrusionOk="0">
                <a:moveTo>
                  <a:pt x="-1" y="21440"/>
                </a:moveTo>
                <a:cubicBezTo>
                  <a:pt x="86" y="9583"/>
                  <a:pt x="9716" y="13"/>
                  <a:pt x="21574" y="0"/>
                </a:cubicBezTo>
              </a:path>
              <a:path w="21599" h="21600" stroke="0" extrusionOk="0">
                <a:moveTo>
                  <a:pt x="-1" y="21440"/>
                </a:moveTo>
                <a:cubicBezTo>
                  <a:pt x="86" y="9583"/>
                  <a:pt x="9716" y="13"/>
                  <a:pt x="21574" y="0"/>
                </a:cubicBezTo>
                <a:lnTo>
                  <a:pt x="21599" y="21600"/>
                </a:lnTo>
                <a:close/>
              </a:path>
            </a:pathLst>
          </a:custGeom>
          <a:noFill/>
          <a:ln w="12600">
            <a:solidFill>
              <a:schemeClr val="bg2">
                <a:lumMod val="60000"/>
                <a:lumOff val="40000"/>
              </a:schemeClr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13"/>
          <p:cNvSpPr>
            <a:spLocks/>
          </p:cNvSpPr>
          <p:nvPr/>
        </p:nvSpPr>
        <p:spPr bwMode="auto">
          <a:xfrm rot="10800000">
            <a:off x="1633978" y="2402072"/>
            <a:ext cx="2259405" cy="34310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6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" name="Freeform 14"/>
          <p:cNvSpPr>
            <a:spLocks/>
          </p:cNvSpPr>
          <p:nvPr/>
        </p:nvSpPr>
        <p:spPr bwMode="auto">
          <a:xfrm rot="10800000">
            <a:off x="2366472" y="2977948"/>
            <a:ext cx="1265629" cy="201028"/>
          </a:xfrm>
          <a:custGeom>
            <a:avLst/>
            <a:gdLst>
              <a:gd name="T0" fmla="*/ 0 w 21599"/>
              <a:gd name="T1" fmla="*/ 0 h 21600"/>
              <a:gd name="T2" fmla="*/ 0 w 21599"/>
              <a:gd name="T3" fmla="*/ 0 h 21600"/>
              <a:gd name="T4" fmla="*/ 0 w 21599"/>
              <a:gd name="T5" fmla="*/ 0 h 21600"/>
              <a:gd name="T6" fmla="*/ 0 w 21599"/>
              <a:gd name="T7" fmla="*/ 0 h 21600"/>
              <a:gd name="T8" fmla="*/ 21599 w 21599"/>
              <a:gd name="T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599" h="21600" fill="none" extrusionOk="0">
                <a:moveTo>
                  <a:pt x="-1" y="21440"/>
                </a:moveTo>
                <a:cubicBezTo>
                  <a:pt x="86" y="9583"/>
                  <a:pt x="9716" y="13"/>
                  <a:pt x="21574" y="0"/>
                </a:cubicBezTo>
              </a:path>
              <a:path w="21599" h="21600" stroke="0" extrusionOk="0">
                <a:moveTo>
                  <a:pt x="-1" y="21440"/>
                </a:moveTo>
                <a:cubicBezTo>
                  <a:pt x="86" y="9583"/>
                  <a:pt x="9716" y="13"/>
                  <a:pt x="21574" y="0"/>
                </a:cubicBezTo>
                <a:lnTo>
                  <a:pt x="21599" y="21600"/>
                </a:lnTo>
                <a:close/>
              </a:path>
            </a:pathLst>
          </a:custGeom>
          <a:noFill/>
          <a:ln w="126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1834847" y="2574381"/>
            <a:ext cx="676613" cy="272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656650" algn="l"/>
              </a:tabLst>
            </a:pPr>
            <a:r>
              <a:rPr lang="en-US" sz="11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Enemy</a:t>
            </a: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2892055" y="2846449"/>
            <a:ext cx="676613" cy="272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656650" algn="l"/>
              </a:tabLst>
            </a:pPr>
            <a:r>
              <a:rPr lang="en-US" sz="11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Enemy</a:t>
            </a:r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3231872" y="3511503"/>
            <a:ext cx="768741" cy="272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656650" algn="l"/>
              </a:tabLst>
            </a:pPr>
            <a:r>
              <a:rPr lang="en-US" sz="11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Suspect</a:t>
            </a:r>
          </a:p>
        </p:txBody>
      </p:sp>
      <p:sp>
        <p:nvSpPr>
          <p:cNvPr id="38" name="Rectangle 21"/>
          <p:cNvSpPr>
            <a:spLocks noChangeArrowheads="1"/>
          </p:cNvSpPr>
          <p:nvPr/>
        </p:nvSpPr>
        <p:spPr bwMode="auto">
          <a:xfrm>
            <a:off x="2543177" y="4516643"/>
            <a:ext cx="676613" cy="272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656650" algn="l"/>
              </a:tabLst>
            </a:pPr>
            <a:r>
              <a:rPr lang="en-US" sz="11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Enemy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4837318" y="3396630"/>
            <a:ext cx="898627" cy="1198610"/>
            <a:chOff x="4837318" y="3396630"/>
            <a:chExt cx="898627" cy="1198610"/>
          </a:xfrm>
        </p:grpSpPr>
        <p:sp>
          <p:nvSpPr>
            <p:cNvPr id="28" name="Freeform 15"/>
            <p:cNvSpPr>
              <a:spLocks/>
            </p:cNvSpPr>
            <p:nvPr/>
          </p:nvSpPr>
          <p:spPr bwMode="auto">
            <a:xfrm rot="10800000">
              <a:off x="4837318" y="3629400"/>
              <a:ext cx="199359" cy="9114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6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16"/>
            <p:cNvSpPr>
              <a:spLocks/>
            </p:cNvSpPr>
            <p:nvPr/>
          </p:nvSpPr>
          <p:spPr bwMode="auto">
            <a:xfrm>
              <a:off x="5323634" y="3396630"/>
              <a:ext cx="412311" cy="11986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6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23"/>
            <p:cNvSpPr>
              <a:spLocks noChangeArrowheads="1"/>
            </p:cNvSpPr>
            <p:nvPr/>
          </p:nvSpPr>
          <p:spPr bwMode="auto">
            <a:xfrm>
              <a:off x="4846380" y="4212834"/>
              <a:ext cx="668195" cy="2587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tabLst>
                  <a:tab pos="656650" algn="l"/>
                </a:tabLst>
              </a:pPr>
              <a:r>
                <a:rPr lang="en-US" sz="1100" dirty="0">
                  <a:latin typeface="+mn-lt"/>
                  <a:ea typeface="DejaVu LGC Sans" charset="0"/>
                  <a:cs typeface="DejaVu LGC Sans" charset="0"/>
                </a:rPr>
                <a:t>Neutral</a:t>
              </a:r>
            </a:p>
          </p:txBody>
        </p:sp>
        <p:sp>
          <p:nvSpPr>
            <p:cNvPr id="41" name="Rectangle 24"/>
            <p:cNvSpPr>
              <a:spLocks noChangeArrowheads="1"/>
            </p:cNvSpPr>
            <p:nvPr/>
          </p:nvSpPr>
          <p:spPr bwMode="auto">
            <a:xfrm>
              <a:off x="4938508" y="3528130"/>
              <a:ext cx="668195" cy="2587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tabLst>
                  <a:tab pos="656650" algn="l"/>
                </a:tabLst>
              </a:pPr>
              <a:r>
                <a:rPr lang="en-US" sz="1100" dirty="0" smtClean="0">
                  <a:latin typeface="+mn-lt"/>
                  <a:ea typeface="DejaVu LGC Sans" charset="0"/>
                  <a:cs typeface="DejaVu LGC Sans" charset="0"/>
                </a:rPr>
                <a:t>Neutral</a:t>
              </a:r>
              <a:endParaRPr lang="en-US" sz="1100" dirty="0">
                <a:latin typeface="+mn-lt"/>
                <a:ea typeface="DejaVu LGC Sans" charset="0"/>
                <a:cs typeface="DejaVu LGC Sans" charset="0"/>
              </a:endParaRPr>
            </a:p>
          </p:txBody>
        </p:sp>
      </p:grpSp>
      <p:sp>
        <p:nvSpPr>
          <p:cNvPr id="42" name="Rectangle 25"/>
          <p:cNvSpPr>
            <a:spLocks noChangeArrowheads="1"/>
          </p:cNvSpPr>
          <p:nvPr/>
        </p:nvSpPr>
        <p:spPr bwMode="auto">
          <a:xfrm>
            <a:off x="2994755" y="5786292"/>
            <a:ext cx="643387" cy="272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sz="11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Friend</a:t>
            </a:r>
          </a:p>
        </p:txBody>
      </p:sp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3653245" y="5249714"/>
            <a:ext cx="676613" cy="272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656650" algn="l"/>
              </a:tabLst>
            </a:pPr>
            <a:r>
              <a:rPr lang="en-US" sz="11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Enemy</a:t>
            </a:r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ROLANDS &amp; ASSOCIATES Corporation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0" y="114300"/>
            <a:ext cx="9026013" cy="1665647"/>
          </a:xfrm>
          <a:prstGeom prst="rect">
            <a:avLst/>
          </a:prstGeom>
          <a:solidFill>
            <a:srgbClr val="E2FDBF"/>
          </a:solidFill>
          <a:ln w="50800">
            <a:noFill/>
            <a:round/>
            <a:headEnd type="diamond" w="med" len="med"/>
            <a:tailEnd type="stealth" w="med" len="med"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685924" y="323850"/>
            <a:ext cx="6096001" cy="5422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3598" tIns="41799" rIns="83598" bIns="41799" anchor="b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DejaVu LGC Sans" charset="0"/>
                <a:cs typeface="DejaVu LGC Sans" charset="0"/>
              </a:rPr>
              <a:t>Force Side Relationships</a:t>
            </a: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171450" y="971550"/>
            <a:ext cx="8829675" cy="9525"/>
          </a:xfrm>
          <a:prstGeom prst="line">
            <a:avLst/>
          </a:prstGeom>
          <a:solidFill>
            <a:srgbClr val="FF0000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423630" y="1145629"/>
            <a:ext cx="3000500" cy="73575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360" tIns="44280" rIns="90360" bIns="44280">
            <a:spAutoFit/>
          </a:bodyPr>
          <a:lstStyle/>
          <a:p>
            <a:pPr>
              <a:buClr>
                <a:srgbClr val="FFFFCC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</a:tabLst>
            </a:pPr>
            <a:r>
              <a:rPr lang="en-US" sz="1400" b="0" dirty="0">
                <a:latin typeface="+mn-lt"/>
                <a:ea typeface="DejaVu LGC Sans" charset="0"/>
                <a:cs typeface="DejaVu LGC Sans" charset="0"/>
              </a:rPr>
              <a:t> Non-Symmetric</a:t>
            </a:r>
          </a:p>
          <a:p>
            <a:pPr>
              <a:buClr>
                <a:srgbClr val="FFFFCC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</a:tabLst>
            </a:pPr>
            <a:r>
              <a:rPr lang="en-US" sz="1400" b="0" dirty="0">
                <a:latin typeface="+mn-lt"/>
                <a:ea typeface="DejaVu LGC Sans" charset="0"/>
                <a:cs typeface="DejaVu LGC Sans" charset="0"/>
              </a:rPr>
              <a:t> Based on </a:t>
            </a:r>
            <a:r>
              <a:rPr lang="en-US" sz="1400" b="0" dirty="0" smtClean="0">
                <a:latin typeface="+mn-lt"/>
                <a:ea typeface="DejaVu LGC Sans" charset="0"/>
                <a:cs typeface="DejaVu LGC Sans" charset="0"/>
              </a:rPr>
              <a:t>Perceptions</a:t>
            </a:r>
          </a:p>
          <a:p>
            <a:pPr>
              <a:buClr>
                <a:srgbClr val="FFFFCC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</a:tabLst>
            </a:pPr>
            <a:r>
              <a:rPr lang="en-US" sz="1400" b="0" dirty="0" smtClean="0">
                <a:latin typeface="+mn-lt"/>
                <a:ea typeface="DejaVu LGC Sans" charset="0"/>
                <a:cs typeface="DejaVu LGC Sans" charset="0"/>
              </a:rPr>
              <a:t> Reflect s Real World Complexities</a:t>
            </a:r>
            <a:endParaRPr lang="en-US" sz="1400" b="0" dirty="0">
              <a:latin typeface="+mn-lt"/>
              <a:ea typeface="DejaVu LGC Sans" charset="0"/>
              <a:cs typeface="DejaVu LGC Sans" charset="0"/>
            </a:endParaRPr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6448424" y="2294218"/>
            <a:ext cx="2486025" cy="17206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0360" tIns="44280" rIns="90360" bIns="44280"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400" dirty="0" smtClean="0">
                <a:latin typeface="+mn-lt"/>
                <a:ea typeface="DejaVu LGC Sans" charset="0"/>
                <a:cs typeface="DejaVu LGC Sans" charset="0"/>
              </a:rPr>
              <a:t>Friendly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en-US" sz="800" b="0" dirty="0">
              <a:latin typeface="+mn-lt"/>
              <a:ea typeface="DejaVu LGC Sans" charset="0"/>
              <a:cs typeface="DejaVu LGC Sans" charset="0"/>
            </a:endParaRPr>
          </a:p>
          <a:p>
            <a:pPr>
              <a:buClr>
                <a:srgbClr val="FFFFCC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400" b="0" dirty="0">
                <a:latin typeface="+mn-lt"/>
                <a:ea typeface="DejaVu LGC Sans" charset="0"/>
                <a:cs typeface="DejaVu LGC Sans" charset="0"/>
              </a:rPr>
              <a:t> </a:t>
            </a:r>
            <a:r>
              <a:rPr lang="en-US" sz="1400" b="0" dirty="0" smtClean="0">
                <a:latin typeface="+mn-lt"/>
                <a:ea typeface="DejaVu LGC Sans" charset="0"/>
                <a:cs typeface="DejaVu LGC Sans" charset="0"/>
              </a:rPr>
              <a:t>Transfer aircraft shelter</a:t>
            </a:r>
          </a:p>
          <a:p>
            <a:pPr>
              <a:buClr>
                <a:srgbClr val="FFFFCC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400" b="0" dirty="0" smtClean="0">
                <a:latin typeface="+mn-lt"/>
                <a:ea typeface="DejaVu LGC Sans" charset="0"/>
                <a:cs typeface="DejaVu LGC Sans" charset="0"/>
              </a:rPr>
              <a:t> Transfer aircraft</a:t>
            </a:r>
          </a:p>
          <a:p>
            <a:pPr>
              <a:buClr>
                <a:srgbClr val="FFFFCC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400" b="0" dirty="0" smtClean="0">
                <a:latin typeface="+mn-lt"/>
                <a:ea typeface="DejaVu LGC Sans" charset="0"/>
                <a:cs typeface="DejaVu LGC Sans" charset="0"/>
              </a:rPr>
              <a:t> Join air mission packages</a:t>
            </a:r>
          </a:p>
          <a:p>
            <a:pPr>
              <a:buClr>
                <a:srgbClr val="FFFFCC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400" b="0" dirty="0" smtClean="0">
                <a:latin typeface="+mn-lt"/>
                <a:ea typeface="DejaVu LGC Sans" charset="0"/>
                <a:cs typeface="DejaVu LGC Sans" charset="0"/>
              </a:rPr>
              <a:t> Provide </a:t>
            </a:r>
            <a:r>
              <a:rPr lang="en-US" sz="1400" b="0" dirty="0" err="1" smtClean="0">
                <a:latin typeface="+mn-lt"/>
                <a:ea typeface="DejaVu LGC Sans" charset="0"/>
                <a:cs typeface="DejaVu LGC Sans" charset="0"/>
              </a:rPr>
              <a:t>CAS</a:t>
            </a:r>
            <a:r>
              <a:rPr lang="en-US" sz="1400" b="0" dirty="0" smtClean="0">
                <a:latin typeface="+mn-lt"/>
                <a:ea typeface="DejaVu LGC Sans" charset="0"/>
                <a:cs typeface="DejaVu LGC Sans" charset="0"/>
              </a:rPr>
              <a:t> support</a:t>
            </a:r>
          </a:p>
          <a:p>
            <a:pPr>
              <a:buClr>
                <a:srgbClr val="FFFFCC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400" b="0" dirty="0" smtClean="0">
                <a:latin typeface="+mn-lt"/>
                <a:ea typeface="DejaVu LGC Sans" charset="0"/>
                <a:cs typeface="DejaVu LGC Sans" charset="0"/>
              </a:rPr>
              <a:t> Provide Air Refueling</a:t>
            </a:r>
          </a:p>
          <a:p>
            <a:pPr>
              <a:buClr>
                <a:srgbClr val="FFFFCC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en-US" sz="1400" b="0" dirty="0">
              <a:latin typeface="+mn-lt"/>
              <a:ea typeface="DejaVu LGC Sans" charset="0"/>
              <a:cs typeface="DejaVu LGC Sans" charset="0"/>
            </a:endParaRPr>
          </a:p>
        </p:txBody>
      </p:sp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573749" y="2816219"/>
            <a:ext cx="1831991" cy="1342201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0360" tIns="44280" rIns="90360" bIns="44280" anchor="ctr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Red</a:t>
            </a:r>
          </a:p>
          <a:p>
            <a:pPr algn="ctr">
              <a:tabLst>
                <a:tab pos="656650" algn="l"/>
                <a:tab pos="1313299" algn="l"/>
              </a:tabLst>
            </a:pPr>
            <a:r>
              <a:rPr lang="en-US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Forces</a:t>
            </a:r>
            <a:endParaRPr lang="en-US" b="1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3627570" y="2247900"/>
            <a:ext cx="1830480" cy="134068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0360" tIns="44280" rIns="90360" bIns="44280" anchor="ctr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Blue</a:t>
            </a:r>
          </a:p>
          <a:p>
            <a:pPr algn="ctr">
              <a:tabLst>
                <a:tab pos="656650" algn="l"/>
                <a:tab pos="1313299" algn="l"/>
              </a:tabLst>
            </a:pPr>
            <a:r>
              <a:rPr lang="en-US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Forces</a:t>
            </a:r>
            <a:endParaRPr lang="en-US" b="1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1214115" y="4812894"/>
            <a:ext cx="1830480" cy="1342201"/>
          </a:xfrm>
          <a:prstGeom prst="ellipse">
            <a:avLst/>
          </a:prstGeom>
          <a:solidFill>
            <a:srgbClr val="EF9100"/>
          </a:solidFill>
          <a:ln w="126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0360" tIns="44280" rIns="90360" bIns="44280" anchor="ctr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Orange</a:t>
            </a:r>
          </a:p>
          <a:p>
            <a:pPr algn="ctr">
              <a:tabLst>
                <a:tab pos="656650" algn="l"/>
                <a:tab pos="1313299" algn="l"/>
              </a:tabLst>
            </a:pPr>
            <a:r>
              <a:rPr lang="en-US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Forces</a:t>
            </a:r>
            <a:endParaRPr lang="en-US" b="1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auto">
          <a:xfrm>
            <a:off x="4408394" y="4528735"/>
            <a:ext cx="1830480" cy="1342201"/>
          </a:xfrm>
          <a:prstGeom prst="ellipse">
            <a:avLst/>
          </a:prstGeom>
          <a:solidFill>
            <a:srgbClr val="FFFFCC"/>
          </a:solidFill>
          <a:ln w="12600">
            <a:solidFill>
              <a:srgbClr val="00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0360" tIns="44280" rIns="90360" bIns="44280" anchor="ctr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White</a:t>
            </a:r>
          </a:p>
          <a:p>
            <a:pPr algn="ctr">
              <a:tabLst>
                <a:tab pos="656650" algn="l"/>
                <a:tab pos="1313299" algn="l"/>
              </a:tabLst>
            </a:pPr>
            <a:r>
              <a:rPr lang="en-US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Forces</a:t>
            </a:r>
            <a:endParaRPr lang="en-US" b="1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20" name="Freeform 7"/>
          <p:cNvSpPr>
            <a:spLocks/>
          </p:cNvSpPr>
          <p:nvPr/>
        </p:nvSpPr>
        <p:spPr bwMode="auto">
          <a:xfrm>
            <a:off x="2555259" y="3596147"/>
            <a:ext cx="1761007" cy="126813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600">
            <a:solidFill>
              <a:schemeClr val="bg2">
                <a:lumMod val="60000"/>
                <a:lumOff val="40000"/>
              </a:schemeClr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2287936" y="3396630"/>
            <a:ext cx="1617528" cy="1413241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 fill="none" extrusionOk="0">
                <a:moveTo>
                  <a:pt x="0" y="21555"/>
                </a:moveTo>
                <a:cubicBezTo>
                  <a:pt x="24" y="9651"/>
                  <a:pt x="9676" y="11"/>
                  <a:pt x="21580" y="0"/>
                </a:cubicBezTo>
              </a:path>
              <a:path w="21600" h="21600" stroke="0" extrusionOk="0">
                <a:moveTo>
                  <a:pt x="0" y="21555"/>
                </a:moveTo>
                <a:cubicBezTo>
                  <a:pt x="24" y="9651"/>
                  <a:pt x="9676" y="11"/>
                  <a:pt x="21580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00">
            <a:solidFill>
              <a:schemeClr val="bg2">
                <a:lumMod val="60000"/>
                <a:lumOff val="40000"/>
              </a:schemeClr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9"/>
          <p:cNvSpPr>
            <a:spLocks/>
          </p:cNvSpPr>
          <p:nvPr/>
        </p:nvSpPr>
        <p:spPr bwMode="auto">
          <a:xfrm>
            <a:off x="2698737" y="5804430"/>
            <a:ext cx="2115926" cy="27206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600">
            <a:solidFill>
              <a:schemeClr val="bg2">
                <a:lumMod val="60000"/>
                <a:lumOff val="40000"/>
              </a:schemeClr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10"/>
          <p:cNvSpPr>
            <a:spLocks/>
          </p:cNvSpPr>
          <p:nvPr/>
        </p:nvSpPr>
        <p:spPr bwMode="auto">
          <a:xfrm>
            <a:off x="3139744" y="5251226"/>
            <a:ext cx="1262609" cy="199516"/>
          </a:xfrm>
          <a:custGeom>
            <a:avLst/>
            <a:gdLst>
              <a:gd name="T0" fmla="*/ 0 w 21599"/>
              <a:gd name="T1" fmla="*/ 0 h 21600"/>
              <a:gd name="T2" fmla="*/ 0 w 21599"/>
              <a:gd name="T3" fmla="*/ 0 h 21600"/>
              <a:gd name="T4" fmla="*/ 0 w 21599"/>
              <a:gd name="T5" fmla="*/ 0 h 21600"/>
              <a:gd name="T6" fmla="*/ 0 w 21599"/>
              <a:gd name="T7" fmla="*/ 0 h 21600"/>
              <a:gd name="T8" fmla="*/ 21599 w 21599"/>
              <a:gd name="T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599" h="21600" fill="none" extrusionOk="0">
                <a:moveTo>
                  <a:pt x="-1" y="21440"/>
                </a:moveTo>
                <a:cubicBezTo>
                  <a:pt x="86" y="9583"/>
                  <a:pt x="9716" y="13"/>
                  <a:pt x="21574" y="0"/>
                </a:cubicBezTo>
              </a:path>
              <a:path w="21599" h="21600" stroke="0" extrusionOk="0">
                <a:moveTo>
                  <a:pt x="-1" y="21440"/>
                </a:moveTo>
                <a:cubicBezTo>
                  <a:pt x="86" y="9583"/>
                  <a:pt x="9716" y="13"/>
                  <a:pt x="21574" y="0"/>
                </a:cubicBezTo>
                <a:lnTo>
                  <a:pt x="21599" y="21600"/>
                </a:lnTo>
                <a:close/>
              </a:path>
            </a:pathLst>
          </a:custGeom>
          <a:noFill/>
          <a:ln w="12600">
            <a:solidFill>
              <a:schemeClr val="bg2">
                <a:lumMod val="60000"/>
                <a:lumOff val="40000"/>
              </a:schemeClr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13"/>
          <p:cNvSpPr>
            <a:spLocks/>
          </p:cNvSpPr>
          <p:nvPr/>
        </p:nvSpPr>
        <p:spPr bwMode="auto">
          <a:xfrm rot="10800000">
            <a:off x="1633978" y="2402072"/>
            <a:ext cx="2259405" cy="34310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6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" name="Freeform 14"/>
          <p:cNvSpPr>
            <a:spLocks/>
          </p:cNvSpPr>
          <p:nvPr/>
        </p:nvSpPr>
        <p:spPr bwMode="auto">
          <a:xfrm rot="10800000">
            <a:off x="2366472" y="2977948"/>
            <a:ext cx="1265629" cy="201028"/>
          </a:xfrm>
          <a:custGeom>
            <a:avLst/>
            <a:gdLst>
              <a:gd name="T0" fmla="*/ 0 w 21599"/>
              <a:gd name="T1" fmla="*/ 0 h 21600"/>
              <a:gd name="T2" fmla="*/ 0 w 21599"/>
              <a:gd name="T3" fmla="*/ 0 h 21600"/>
              <a:gd name="T4" fmla="*/ 0 w 21599"/>
              <a:gd name="T5" fmla="*/ 0 h 21600"/>
              <a:gd name="T6" fmla="*/ 0 w 21599"/>
              <a:gd name="T7" fmla="*/ 0 h 21600"/>
              <a:gd name="T8" fmla="*/ 21599 w 21599"/>
              <a:gd name="T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599" h="21600" fill="none" extrusionOk="0">
                <a:moveTo>
                  <a:pt x="-1" y="21440"/>
                </a:moveTo>
                <a:cubicBezTo>
                  <a:pt x="86" y="9583"/>
                  <a:pt x="9716" y="13"/>
                  <a:pt x="21574" y="0"/>
                </a:cubicBezTo>
              </a:path>
              <a:path w="21599" h="21600" stroke="0" extrusionOk="0">
                <a:moveTo>
                  <a:pt x="-1" y="21440"/>
                </a:moveTo>
                <a:cubicBezTo>
                  <a:pt x="86" y="9583"/>
                  <a:pt x="9716" y="13"/>
                  <a:pt x="21574" y="0"/>
                </a:cubicBezTo>
                <a:lnTo>
                  <a:pt x="21599" y="21600"/>
                </a:lnTo>
                <a:close/>
              </a:path>
            </a:pathLst>
          </a:custGeom>
          <a:noFill/>
          <a:ln w="126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" name="Freeform 15"/>
          <p:cNvSpPr>
            <a:spLocks/>
          </p:cNvSpPr>
          <p:nvPr/>
        </p:nvSpPr>
        <p:spPr bwMode="auto">
          <a:xfrm rot="10800000">
            <a:off x="4837318" y="3629400"/>
            <a:ext cx="199359" cy="91142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6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16"/>
          <p:cNvSpPr>
            <a:spLocks/>
          </p:cNvSpPr>
          <p:nvPr/>
        </p:nvSpPr>
        <p:spPr bwMode="auto">
          <a:xfrm>
            <a:off x="5323634" y="3396630"/>
            <a:ext cx="412311" cy="119861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6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1834847" y="2574381"/>
            <a:ext cx="676613" cy="272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656650" algn="l"/>
              </a:tabLst>
            </a:pPr>
            <a:r>
              <a:rPr lang="en-US" sz="11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Enemy</a:t>
            </a: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2892055" y="2846449"/>
            <a:ext cx="676613" cy="272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656650" algn="l"/>
              </a:tabLst>
            </a:pPr>
            <a:r>
              <a:rPr lang="en-US" sz="11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Enemy</a:t>
            </a:r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3231872" y="3511503"/>
            <a:ext cx="768741" cy="272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656650" algn="l"/>
              </a:tabLst>
            </a:pPr>
            <a:r>
              <a:rPr lang="en-US" sz="11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Suspect</a:t>
            </a:r>
          </a:p>
        </p:txBody>
      </p:sp>
      <p:sp>
        <p:nvSpPr>
          <p:cNvPr id="38" name="Rectangle 21"/>
          <p:cNvSpPr>
            <a:spLocks noChangeArrowheads="1"/>
          </p:cNvSpPr>
          <p:nvPr/>
        </p:nvSpPr>
        <p:spPr bwMode="auto">
          <a:xfrm>
            <a:off x="2543177" y="4516643"/>
            <a:ext cx="676613" cy="272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656650" algn="l"/>
              </a:tabLst>
            </a:pPr>
            <a:r>
              <a:rPr lang="en-US" sz="11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Enemy</a:t>
            </a:r>
          </a:p>
        </p:txBody>
      </p:sp>
      <p:sp>
        <p:nvSpPr>
          <p:cNvPr id="40" name="Rectangle 23"/>
          <p:cNvSpPr>
            <a:spLocks noChangeArrowheads="1"/>
          </p:cNvSpPr>
          <p:nvPr/>
        </p:nvSpPr>
        <p:spPr bwMode="auto">
          <a:xfrm>
            <a:off x="4846380" y="4212834"/>
            <a:ext cx="700778" cy="272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656650" algn="l"/>
              </a:tabLst>
            </a:pPr>
            <a:r>
              <a:rPr lang="en-US" sz="11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Neutral</a:t>
            </a:r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4938508" y="3528130"/>
            <a:ext cx="700778" cy="272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656650" algn="l"/>
              </a:tabLst>
            </a:pPr>
            <a:r>
              <a:rPr lang="en-US" sz="11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Neutral</a:t>
            </a:r>
            <a:endParaRPr lang="en-US" sz="1100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  <a:ea typeface="DejaVu LGC Sans" charset="0"/>
              <a:cs typeface="DejaVu LGC Sans" charset="0"/>
            </a:endParaRPr>
          </a:p>
        </p:txBody>
      </p:sp>
      <p:sp>
        <p:nvSpPr>
          <p:cNvPr id="42" name="Rectangle 25"/>
          <p:cNvSpPr>
            <a:spLocks noChangeArrowheads="1"/>
          </p:cNvSpPr>
          <p:nvPr/>
        </p:nvSpPr>
        <p:spPr bwMode="auto">
          <a:xfrm>
            <a:off x="2994755" y="5786292"/>
            <a:ext cx="643387" cy="272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sz="11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Friend</a:t>
            </a:r>
          </a:p>
        </p:txBody>
      </p:sp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3653245" y="5249714"/>
            <a:ext cx="676613" cy="272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656650" algn="l"/>
              </a:tabLst>
            </a:pPr>
            <a:r>
              <a:rPr lang="en-US" sz="11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Enemy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00934" y="3809267"/>
            <a:ext cx="1021978" cy="1626360"/>
            <a:chOff x="600934" y="3809267"/>
            <a:chExt cx="1021978" cy="1626360"/>
          </a:xfrm>
        </p:grpSpPr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1350042" y="4181092"/>
              <a:ext cx="197849" cy="77085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6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653795" y="3809267"/>
              <a:ext cx="481785" cy="16263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6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22"/>
            <p:cNvSpPr>
              <a:spLocks noChangeArrowheads="1"/>
            </p:cNvSpPr>
            <p:nvPr/>
          </p:nvSpPr>
          <p:spPr bwMode="auto">
            <a:xfrm>
              <a:off x="600934" y="4143305"/>
              <a:ext cx="846866" cy="2587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360" tIns="44280" rIns="90360" bIns="4428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en-US" sz="1100" dirty="0" smtClean="0">
                  <a:latin typeface="+mn-lt"/>
                  <a:ea typeface="DejaVu LGC Sans" charset="0"/>
                  <a:cs typeface="DejaVu LGC Sans" charset="0"/>
                </a:rPr>
                <a:t>Friendly</a:t>
              </a:r>
              <a:endParaRPr lang="en-US" sz="1100" dirty="0">
                <a:latin typeface="+mn-lt"/>
                <a:ea typeface="DejaVu LGC Sans" charset="0"/>
                <a:cs typeface="DejaVu LGC Sans" charset="0"/>
              </a:endParaRPr>
            </a:p>
          </p:txBody>
        </p:sp>
        <p:sp>
          <p:nvSpPr>
            <p:cNvPr id="44" name="Rectangle 28"/>
            <p:cNvSpPr>
              <a:spLocks noChangeArrowheads="1"/>
            </p:cNvSpPr>
            <p:nvPr/>
          </p:nvSpPr>
          <p:spPr bwMode="auto">
            <a:xfrm>
              <a:off x="892200" y="4611866"/>
              <a:ext cx="730712" cy="2587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en-US" sz="1100" dirty="0" smtClean="0">
                  <a:latin typeface="+mn-lt"/>
                  <a:ea typeface="DejaVu LGC Sans" charset="0"/>
                  <a:cs typeface="DejaVu LGC Sans" charset="0"/>
                </a:rPr>
                <a:t>Friendly</a:t>
              </a:r>
              <a:endParaRPr lang="en-US" sz="1100" dirty="0">
                <a:latin typeface="+mn-lt"/>
                <a:ea typeface="DejaVu LGC Sans" charset="0"/>
                <a:cs typeface="DejaVu LGC Sans" charset="0"/>
              </a:endParaRPr>
            </a:p>
          </p:txBody>
        </p:sp>
      </p:grpSp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ROLANDS &amp; ASSOCIATES Corporation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 bwMode="auto">
          <a:xfrm>
            <a:off x="0" y="127512"/>
            <a:ext cx="9026013" cy="1641987"/>
          </a:xfrm>
          <a:prstGeom prst="rect">
            <a:avLst/>
          </a:prstGeom>
          <a:solidFill>
            <a:srgbClr val="E2FDBF"/>
          </a:solidFill>
          <a:ln w="50800">
            <a:noFill/>
            <a:round/>
            <a:headEnd type="diamond" w="med" len="med"/>
            <a:tailEnd type="stealth" w="med" len="med"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145" name="Oval 1"/>
          <p:cNvSpPr>
            <a:spLocks noChangeArrowheads="1"/>
          </p:cNvSpPr>
          <p:nvPr/>
        </p:nvSpPr>
        <p:spPr bwMode="auto">
          <a:xfrm>
            <a:off x="4827639" y="4854778"/>
            <a:ext cx="3962399" cy="1371024"/>
          </a:xfrm>
          <a:prstGeom prst="ellipse">
            <a:avLst/>
          </a:prstGeom>
          <a:solidFill>
            <a:srgbClr val="99CCFF"/>
          </a:solidFill>
          <a:ln w="9360">
            <a:solidFill>
              <a:srgbClr val="081D58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1639" tIns="42452" rIns="81639" bIns="42452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DejaVu LGC Sans" charset="0"/>
                <a:cs typeface="DejaVu LGC Sans" charset="0"/>
              </a:rPr>
              <a:t>Master Scenario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DejaVu LGC Sans" charset="0"/>
                <a:cs typeface="DejaVu LGC Sans" charset="0"/>
              </a:rPr>
              <a:t>Events List</a:t>
            </a:r>
          </a:p>
        </p:txBody>
      </p:sp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344129" y="4978603"/>
            <a:ext cx="3942736" cy="1371024"/>
          </a:xfrm>
          <a:prstGeom prst="ellipse">
            <a:avLst/>
          </a:prstGeom>
          <a:solidFill>
            <a:srgbClr val="CCFF66"/>
          </a:solidFill>
          <a:ln w="9360">
            <a:solidFill>
              <a:srgbClr val="081D58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1639" tIns="42452" rIns="81639" bIns="42452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DejaVu LGC Sans" charset="0"/>
                <a:cs typeface="DejaVu LGC Sans" charset="0"/>
              </a:rPr>
              <a:t>Computer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DejaVu LGC Sans" charset="0"/>
                <a:cs typeface="DejaVu LGC Sans" charset="0"/>
              </a:rPr>
              <a:t>Model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DejaVu LGC Sans" charset="0"/>
              <a:cs typeface="DejaVu LGC Sans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4572000" y="1831872"/>
            <a:ext cx="4343040" cy="3197136"/>
          </a:xfrm>
          <a:custGeom>
            <a:avLst/>
            <a:gdLst>
              <a:gd name="T0" fmla="*/ 402 w 21602"/>
              <a:gd name="T1" fmla="*/ 0 h 43200"/>
              <a:gd name="T2" fmla="*/ 0 w 21602"/>
              <a:gd name="T3" fmla="*/ 3197225 h 43200"/>
              <a:gd name="T4" fmla="*/ 402 w 21602"/>
              <a:gd name="T5" fmla="*/ 1598613 h 43200"/>
              <a:gd name="T6" fmla="*/ 0 w 21602"/>
              <a:gd name="T7" fmla="*/ 0 h 43200"/>
              <a:gd name="T8" fmla="*/ 21602 w 21602"/>
              <a:gd name="T9" fmla="*/ 432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2" h="43200" fill="none" extrusionOk="0">
                <a:moveTo>
                  <a:pt x="1" y="0"/>
                </a:moveTo>
                <a:cubicBezTo>
                  <a:pt x="11931" y="0"/>
                  <a:pt x="21602" y="9670"/>
                  <a:pt x="21602" y="21600"/>
                </a:cubicBezTo>
                <a:cubicBezTo>
                  <a:pt x="21602" y="-32007"/>
                  <a:pt x="11931" y="-22336"/>
                  <a:pt x="2" y="-22336"/>
                </a:cubicBezTo>
                <a:cubicBezTo>
                  <a:pt x="1" y="-22336"/>
                  <a:pt x="0" y="-22337"/>
                  <a:pt x="0" y="-22337"/>
                </a:cubicBezTo>
              </a:path>
              <a:path w="21602" h="43200" stroke="0" extrusionOk="0">
                <a:moveTo>
                  <a:pt x="1" y="0"/>
                </a:moveTo>
                <a:cubicBezTo>
                  <a:pt x="11931" y="0"/>
                  <a:pt x="21602" y="9670"/>
                  <a:pt x="21602" y="21600"/>
                </a:cubicBezTo>
                <a:cubicBezTo>
                  <a:pt x="21602" y="-32007"/>
                  <a:pt x="11931" y="-22336"/>
                  <a:pt x="2" y="-22336"/>
                </a:cubicBezTo>
                <a:cubicBezTo>
                  <a:pt x="1" y="-22336"/>
                  <a:pt x="0" y="-22337"/>
                  <a:pt x="0" y="-22337"/>
                </a:cubicBezTo>
                <a:lnTo>
                  <a:pt x="2" y="2160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936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 flipH="1">
            <a:off x="227520" y="1831872"/>
            <a:ext cx="4343040" cy="3197136"/>
          </a:xfrm>
          <a:custGeom>
            <a:avLst/>
            <a:gdLst>
              <a:gd name="T0" fmla="*/ 402 w 21602"/>
              <a:gd name="T1" fmla="*/ 0 h 43200"/>
              <a:gd name="T2" fmla="*/ 0 w 21602"/>
              <a:gd name="T3" fmla="*/ 3197225 h 43200"/>
              <a:gd name="T4" fmla="*/ 402 w 21602"/>
              <a:gd name="T5" fmla="*/ 1598613 h 43200"/>
              <a:gd name="T6" fmla="*/ 0 w 21602"/>
              <a:gd name="T7" fmla="*/ 0 h 43200"/>
              <a:gd name="T8" fmla="*/ 21602 w 21602"/>
              <a:gd name="T9" fmla="*/ 432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2" h="43200" fill="none" extrusionOk="0">
                <a:moveTo>
                  <a:pt x="1" y="0"/>
                </a:moveTo>
                <a:cubicBezTo>
                  <a:pt x="11931" y="0"/>
                  <a:pt x="21602" y="9670"/>
                  <a:pt x="21602" y="21600"/>
                </a:cubicBezTo>
                <a:cubicBezTo>
                  <a:pt x="21602" y="-32007"/>
                  <a:pt x="11931" y="-22336"/>
                  <a:pt x="2" y="-22336"/>
                </a:cubicBezTo>
                <a:cubicBezTo>
                  <a:pt x="1" y="-22336"/>
                  <a:pt x="0" y="-22337"/>
                  <a:pt x="0" y="-22337"/>
                </a:cubicBezTo>
              </a:path>
              <a:path w="21602" h="43200" stroke="0" extrusionOk="0">
                <a:moveTo>
                  <a:pt x="1" y="0"/>
                </a:moveTo>
                <a:cubicBezTo>
                  <a:pt x="11931" y="0"/>
                  <a:pt x="21602" y="9670"/>
                  <a:pt x="21602" y="21600"/>
                </a:cubicBezTo>
                <a:cubicBezTo>
                  <a:pt x="21602" y="-32007"/>
                  <a:pt x="11931" y="-22336"/>
                  <a:pt x="2" y="-22336"/>
                </a:cubicBezTo>
                <a:cubicBezTo>
                  <a:pt x="1" y="-22336"/>
                  <a:pt x="0" y="-22337"/>
                  <a:pt x="0" y="-22337"/>
                </a:cubicBezTo>
                <a:lnTo>
                  <a:pt x="2" y="2160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936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01280" y="387401"/>
            <a:ext cx="7771680" cy="5256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1639" tIns="42452" rIns="81639" bIns="42452"/>
          <a:lstStyle/>
          <a:p>
            <a:pPr algn="ctr">
              <a:lnSpc>
                <a:spcPct val="90000"/>
              </a:lnSpc>
              <a:tabLst>
                <a:tab pos="0" algn="l"/>
                <a:tab pos="829452" algn="l"/>
                <a:tab pos="1658904" algn="l"/>
                <a:tab pos="2488357" algn="l"/>
                <a:tab pos="3317809" algn="l"/>
                <a:tab pos="4147261" algn="l"/>
                <a:tab pos="4976713" algn="l"/>
                <a:tab pos="5806166" algn="l"/>
                <a:tab pos="6635618" algn="l"/>
                <a:tab pos="7465070" algn="l"/>
                <a:tab pos="8294522" algn="l"/>
                <a:tab pos="9123975" algn="l"/>
              </a:tabLst>
            </a:pPr>
            <a:r>
              <a:rPr lang="en-US" sz="3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DejaVu LGC Sans" charset="0"/>
                <a:cs typeface="DejaVu LGC Sans" charset="0"/>
              </a:rPr>
              <a:t>Scenario Activities</a:t>
            </a:r>
            <a:endParaRPr lang="en-US" sz="3200" b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DejaVu LGC Sans" charset="0"/>
              <a:cs typeface="DejaVu LGC Sans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47691" y="3647353"/>
            <a:ext cx="1535441" cy="4550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2452" rIns="81639" bIns="42452">
            <a:spAutoFit/>
          </a:bodyPr>
          <a:lstStyle/>
          <a:p>
            <a:pPr>
              <a:tabLst>
                <a:tab pos="656650" algn="l"/>
                <a:tab pos="1313299" algn="l"/>
              </a:tabLst>
            </a:pPr>
            <a:r>
              <a:rPr lang="en-US" sz="2400" b="0" dirty="0">
                <a:latin typeface="+mn-lt"/>
                <a:ea typeface="DejaVu LGC Sans" charset="0"/>
                <a:cs typeface="DejaVu LGC Sans" charset="0"/>
              </a:rPr>
              <a:t>Maneuver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119201" y="2164548"/>
            <a:ext cx="1227664" cy="4550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2452" rIns="81639" bIns="42452">
            <a:spAutoFit/>
          </a:bodyPr>
          <a:lstStyle/>
          <a:p>
            <a:pPr>
              <a:tabLst>
                <a:tab pos="656650" algn="l"/>
              </a:tabLst>
            </a:pPr>
            <a:r>
              <a:rPr lang="en-US" sz="2400" b="0" dirty="0">
                <a:latin typeface="+mn-lt"/>
                <a:ea typeface="DejaVu LGC Sans" charset="0"/>
                <a:cs typeface="DejaVu LGC Sans" charset="0"/>
              </a:rPr>
              <a:t>Political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787360" y="2917747"/>
            <a:ext cx="1227664" cy="4550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2452" rIns="81639" bIns="42452">
            <a:spAutoFit/>
          </a:bodyPr>
          <a:lstStyle/>
          <a:p>
            <a:pPr>
              <a:tabLst>
                <a:tab pos="656650" algn="l"/>
              </a:tabLst>
            </a:pPr>
            <a:r>
              <a:rPr lang="en-US" sz="2400" b="0" dirty="0">
                <a:latin typeface="+mn-lt"/>
                <a:ea typeface="DejaVu LGC Sans" charset="0"/>
                <a:cs typeface="DejaVu LGC Sans" charset="0"/>
              </a:rPr>
              <a:t>Medical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7401600" y="3207217"/>
            <a:ext cx="919887" cy="4550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2452" rIns="81639" bIns="42452">
            <a:spAutoFit/>
          </a:bodyPr>
          <a:lstStyle/>
          <a:p>
            <a:pPr>
              <a:tabLst>
                <a:tab pos="656650" algn="l"/>
              </a:tabLst>
            </a:pPr>
            <a:r>
              <a:rPr lang="en-US" sz="2400" b="0" dirty="0">
                <a:latin typeface="+mn-lt"/>
                <a:ea typeface="DejaVu LGC Sans" charset="0"/>
                <a:cs typeface="DejaVu LGC Sans" charset="0"/>
              </a:rPr>
              <a:t>Legal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073230" y="3472755"/>
            <a:ext cx="1553073" cy="4550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2452" rIns="81639" bIns="42452">
            <a:spAutoFit/>
          </a:bodyPr>
          <a:lstStyle/>
          <a:p>
            <a:pPr>
              <a:tabLst>
                <a:tab pos="656650" algn="l"/>
                <a:tab pos="1313299" algn="l"/>
              </a:tabLst>
            </a:pPr>
            <a:r>
              <a:rPr lang="en-US" sz="2400" b="0" dirty="0">
                <a:latin typeface="+mn-lt"/>
                <a:ea typeface="DejaVu LGC Sans" charset="0"/>
                <a:cs typeface="DejaVu LGC Sans" charset="0"/>
              </a:rPr>
              <a:t>Personnel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475680" y="2513064"/>
            <a:ext cx="1517807" cy="4550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2452" rIns="81639" bIns="42452">
            <a:spAutoFit/>
          </a:bodyPr>
          <a:lstStyle/>
          <a:p>
            <a:pPr>
              <a:tabLst>
                <a:tab pos="656650" algn="l"/>
                <a:tab pos="1313299" algn="l"/>
              </a:tabLst>
            </a:pPr>
            <a:r>
              <a:rPr lang="en-US" sz="2400" b="0" dirty="0">
                <a:latin typeface="+mn-lt"/>
                <a:ea typeface="DejaVu LGC Sans" charset="0"/>
                <a:cs typeface="DejaVu LGC Sans" charset="0"/>
              </a:rPr>
              <a:t>Economic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202721" y="4245566"/>
            <a:ext cx="1472923" cy="4550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2452" rIns="81639" bIns="42452">
            <a:spAutoFit/>
          </a:bodyPr>
          <a:lstStyle/>
          <a:p>
            <a:pPr>
              <a:tabLst>
                <a:tab pos="656650" algn="l"/>
              </a:tabLst>
            </a:pPr>
            <a:r>
              <a:rPr lang="en-US" sz="2400" b="0" dirty="0">
                <a:ea typeface="DejaVu LGC Sans" charset="0"/>
                <a:cs typeface="DejaVu LGC Sans" charset="0"/>
              </a:rPr>
              <a:t>L</a:t>
            </a:r>
            <a:r>
              <a:rPr lang="en-US" sz="2400" b="0" dirty="0">
                <a:latin typeface="+mn-lt"/>
                <a:ea typeface="DejaVu LGC Sans" charset="0"/>
                <a:cs typeface="DejaVu LGC Sans" charset="0"/>
              </a:rPr>
              <a:t>o</a:t>
            </a:r>
            <a:r>
              <a:rPr lang="en-US" sz="2400" b="0" dirty="0">
                <a:ea typeface="DejaVu LGC Sans" charset="0"/>
                <a:cs typeface="DejaVu LGC Sans" charset="0"/>
              </a:rPr>
              <a:t>gistics</a:t>
            </a: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4572000" y="1838325"/>
            <a:ext cx="1441" cy="3968365"/>
          </a:xfrm>
          <a:prstGeom prst="line">
            <a:avLst/>
          </a:prstGeom>
          <a:noFill/>
          <a:ln w="1908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1103047" y="1209727"/>
            <a:ext cx="2168626" cy="578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1639" tIns="42452" rIns="81639" bIns="42452">
            <a:spAutoFit/>
          </a:bodyPr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 sz="3200" b="0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DejaVu LGC Sans" charset="0"/>
                <a:cs typeface="DejaVu LGC Sans" charset="0"/>
              </a:rPr>
              <a:t>Operations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5709649" y="1209727"/>
            <a:ext cx="2465182" cy="578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1639" tIns="42452" rIns="81639" bIns="42452">
            <a:spAutoFit/>
          </a:bodyPr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US" sz="3200" b="0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DejaVu LGC Sans" charset="0"/>
                <a:cs typeface="DejaVu LGC Sans" charset="0"/>
              </a:rPr>
              <a:t>Environment</a:t>
            </a:r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2694039" y="5779327"/>
            <a:ext cx="1670601" cy="627907"/>
          </a:xfrm>
          <a:prstGeom prst="ellipse">
            <a:avLst/>
          </a:prstGeom>
          <a:solidFill>
            <a:srgbClr val="99CCFF"/>
          </a:solidFill>
          <a:ln w="9360">
            <a:solidFill>
              <a:srgbClr val="081D58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1639" tIns="42452" rIns="81639" bIns="42452" anchor="ctr"/>
          <a:lstStyle/>
          <a:p>
            <a:pPr algn="ctr">
              <a:tabLst>
                <a:tab pos="656650" algn="l"/>
              </a:tabLst>
            </a:pPr>
            <a:r>
              <a:rPr 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DejaVu LGC Sans" charset="0"/>
                <a:cs typeface="DejaVu LGC Sans" charset="0"/>
              </a:rPr>
              <a:t>Master Scenario</a:t>
            </a:r>
          </a:p>
          <a:p>
            <a:pPr algn="ctr">
              <a:tabLst>
                <a:tab pos="656650" algn="l"/>
              </a:tabLst>
            </a:pPr>
            <a:r>
              <a:rPr 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DejaVu LGC Sans" charset="0"/>
                <a:cs typeface="DejaVu LGC Sans" charset="0"/>
              </a:rPr>
              <a:t>Events List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3549601" y="1947085"/>
            <a:ext cx="541579" cy="4550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2452" rIns="81639" bIns="42452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sz="2400" b="0" dirty="0">
                <a:latin typeface="+mn-lt"/>
                <a:ea typeface="DejaVu LGC Sans" charset="0"/>
                <a:cs typeface="DejaVu LGC Sans" charset="0"/>
              </a:rPr>
              <a:t>Air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534984" y="3055200"/>
            <a:ext cx="2444343" cy="4550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2452" rIns="81639" bIns="42452"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sz="2400" b="0" dirty="0">
                <a:latin typeface="+mn-lt"/>
                <a:ea typeface="DejaVu LGC Sans" charset="0"/>
                <a:cs typeface="DejaVu LGC Sans" charset="0"/>
              </a:rPr>
              <a:t>Reconnaissance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3381151" y="3407112"/>
            <a:ext cx="849355" cy="4550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2452" rIns="81639" bIns="42452">
            <a:spAutoFit/>
          </a:bodyPr>
          <a:lstStyle/>
          <a:p>
            <a:pPr>
              <a:tabLst>
                <a:tab pos="656650" algn="l"/>
              </a:tabLst>
            </a:pPr>
            <a:r>
              <a:rPr lang="en-US" sz="2400" b="0" dirty="0">
                <a:latin typeface="+mn-lt"/>
                <a:ea typeface="DejaVu LGC Sans" charset="0"/>
                <a:cs typeface="DejaVu LGC Sans" charset="0"/>
              </a:rPr>
              <a:t>Fires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1722241" y="4114512"/>
            <a:ext cx="2776165" cy="4550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2452" rIns="81639" bIns="42452"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sz="2200" b="0" dirty="0">
                <a:ea typeface="DejaVu LGC Sans" charset="0"/>
                <a:cs typeface="DejaVu LGC Sans" charset="0"/>
              </a:rPr>
              <a:t>Conflict</a:t>
            </a:r>
            <a:r>
              <a:rPr lang="en-US" sz="2200" dirty="0">
                <a:solidFill>
                  <a:srgbClr val="FFFF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US" sz="2400" b="0" dirty="0">
                <a:latin typeface="+mn-lt"/>
                <a:ea typeface="DejaVu LGC Sans" charset="0"/>
                <a:cs typeface="DejaVu LGC Sans" charset="0"/>
              </a:rPr>
              <a:t>Resolution</a:t>
            </a:r>
          </a:p>
        </p:txBody>
      </p:sp>
      <p:sp>
        <p:nvSpPr>
          <p:cNvPr id="6165" name="Oval 21"/>
          <p:cNvSpPr>
            <a:spLocks noChangeArrowheads="1"/>
          </p:cNvSpPr>
          <p:nvPr/>
        </p:nvSpPr>
        <p:spPr bwMode="auto">
          <a:xfrm>
            <a:off x="7378869" y="5754132"/>
            <a:ext cx="1627479" cy="627907"/>
          </a:xfrm>
          <a:prstGeom prst="ellipse">
            <a:avLst/>
          </a:prstGeom>
          <a:solidFill>
            <a:srgbClr val="CCFF66"/>
          </a:solidFill>
          <a:ln w="9360">
            <a:solidFill>
              <a:srgbClr val="081D58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1639" tIns="42452" rIns="81639" bIns="42452" anchor="ctr"/>
          <a:lstStyle/>
          <a:p>
            <a:pPr algn="ctr">
              <a:tabLst>
                <a:tab pos="656650" algn="l"/>
              </a:tabLst>
            </a:pPr>
            <a:r>
              <a:rPr 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DejaVu LGC Sans" charset="0"/>
                <a:cs typeface="DejaVu LGC Sans" charset="0"/>
              </a:rPr>
              <a:t>Computer</a:t>
            </a:r>
          </a:p>
          <a:p>
            <a:pPr algn="ctr">
              <a:tabLst>
                <a:tab pos="656650" algn="l"/>
              </a:tabLst>
            </a:pPr>
            <a:r>
              <a:rPr 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DejaVu LGC Sans" charset="0"/>
                <a:cs typeface="DejaVu LGC Sans" charset="0"/>
              </a:rPr>
              <a:t>Model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6526080" y="3951775"/>
            <a:ext cx="1036906" cy="4550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2452" rIns="81639" bIns="42452">
            <a:spAutoFit/>
          </a:bodyPr>
          <a:lstStyle/>
          <a:p>
            <a:pPr>
              <a:tabLst>
                <a:tab pos="656650" algn="l"/>
              </a:tabLst>
            </a:pPr>
            <a:r>
              <a:rPr lang="en-US" sz="2400" b="0" dirty="0">
                <a:latin typeface="+mn-lt"/>
                <a:ea typeface="DejaVu LGC Sans" charset="0"/>
                <a:cs typeface="DejaVu LGC Sans" charset="0"/>
              </a:rPr>
              <a:t>Media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2540160" y="2263918"/>
            <a:ext cx="850958" cy="4550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2452" rIns="81639" bIns="42452">
            <a:spAutoFit/>
          </a:bodyPr>
          <a:lstStyle/>
          <a:p>
            <a:pPr>
              <a:tabLst>
                <a:tab pos="656650" algn="l"/>
              </a:tabLst>
            </a:pPr>
            <a:r>
              <a:rPr lang="en-US" sz="2400" b="0" dirty="0">
                <a:latin typeface="+mn-lt"/>
                <a:ea typeface="DejaVu LGC Sans" charset="0"/>
                <a:cs typeface="DejaVu LGC Sans" charset="0"/>
              </a:rPr>
              <a:t>Land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3064320" y="2731967"/>
            <a:ext cx="713100" cy="4550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2452" rIns="81639" bIns="42452">
            <a:spAutoFit/>
          </a:bodyPr>
          <a:lstStyle/>
          <a:p>
            <a:pPr>
              <a:tabLst>
                <a:tab pos="656650" algn="l"/>
              </a:tabLst>
            </a:pPr>
            <a:r>
              <a:rPr lang="en-US" sz="2400" b="0" dirty="0">
                <a:latin typeface="+mn-lt"/>
                <a:ea typeface="DejaVu LGC Sans" charset="0"/>
                <a:cs typeface="DejaVu LGC Sans" charset="0"/>
              </a:rPr>
              <a:t>Sea</a:t>
            </a: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ROLANDS &amp; ASSOCIATES Corporation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1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Effect">
                      <p:stCondLst>
                        <p:cond delay="indefinite"/>
                      </p:stCondLst>
                      <p:childTnLst>
                        <p:par>
                          <p:cTn id="17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4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8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32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6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44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8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repl">
                                        <p:cTn id="5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repl">
                                        <p:cTn id="56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Effect">
                      <p:stCondLst>
                        <p:cond delay="indefinite"/>
                      </p:stCondLst>
                      <p:childTnLst>
                        <p:par>
                          <p:cTn id="5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69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7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8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89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repl">
                                        <p:cTn id="93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repl">
                                        <p:cTn id="97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 bwMode="auto">
          <a:xfrm>
            <a:off x="0" y="127512"/>
            <a:ext cx="9026013" cy="1641987"/>
          </a:xfrm>
          <a:prstGeom prst="rect">
            <a:avLst/>
          </a:prstGeom>
          <a:solidFill>
            <a:srgbClr val="E2FDBF"/>
          </a:solidFill>
          <a:ln w="50800">
            <a:noFill/>
            <a:round/>
            <a:headEnd type="diamond" w="med" len="med"/>
            <a:tailEnd type="stealth" w="med" len="med"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27587" y="8"/>
            <a:ext cx="7688826" cy="1066800"/>
          </a:xfrm>
          <a:ln/>
        </p:spPr>
        <p:txBody>
          <a:bodyPr lIns="81639" tIns="42452" rIns="81639" bIns="4245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800" b="1" dirty="0"/>
              <a:t>Wargaming </a:t>
            </a:r>
            <a:r>
              <a:rPr lang="en-US" sz="2800" b="1" dirty="0" smtClean="0"/>
              <a:t>Organization</a:t>
            </a:r>
            <a:endParaRPr lang="en-US" sz="2800" b="1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869281" y="1219808"/>
            <a:ext cx="1281600" cy="594783"/>
          </a:xfrm>
          <a:prstGeom prst="rect">
            <a:avLst/>
          </a:prstGeom>
          <a:solidFill>
            <a:srgbClr val="4D6A2A"/>
          </a:solidFill>
          <a:ln w="12600">
            <a:solidFill>
              <a:srgbClr val="FFFFFF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285281" y="2056537"/>
            <a:ext cx="4633920" cy="1052751"/>
          </a:xfrm>
          <a:prstGeom prst="rect">
            <a:avLst/>
          </a:prstGeom>
          <a:solidFill>
            <a:srgbClr val="D49F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4504320" y="3132330"/>
            <a:ext cx="47520" cy="580381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998881" y="1320619"/>
            <a:ext cx="866880" cy="36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4563360" y="1836193"/>
            <a:ext cx="0" cy="218903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1624320" y="3126569"/>
            <a:ext cx="776160" cy="567420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5569920" y="3132330"/>
            <a:ext cx="505440" cy="580381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6605281" y="3126569"/>
            <a:ext cx="917280" cy="586142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4077407" y="5230024"/>
            <a:ext cx="1177827" cy="3869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56168" tIns="23185" rIns="56168" bIns="23185">
            <a:spAutoFit/>
          </a:bodyPr>
          <a:lstStyle/>
          <a:p>
            <a:pPr algn="ctr" eaLnBrk="0">
              <a:lnSpc>
                <a:spcPct val="85000"/>
              </a:lnSpc>
              <a:tabLst>
                <a:tab pos="656650" algn="l"/>
              </a:tabLst>
            </a:pPr>
            <a:r>
              <a:rPr lang="en-US" sz="1300" dirty="0">
                <a:solidFill>
                  <a:schemeClr val="bg1">
                    <a:lumMod val="10000"/>
                  </a:schemeClr>
                </a:solidFill>
                <a:ea typeface="DejaVu LGC Sans" charset="0"/>
                <a:cs typeface="DejaVu LGC Sans" charset="0"/>
              </a:rPr>
              <a:t>Army</a:t>
            </a:r>
          </a:p>
          <a:p>
            <a:pPr algn="ctr" eaLnBrk="0">
              <a:lnSpc>
                <a:spcPct val="85000"/>
              </a:lnSpc>
              <a:tabLst>
                <a:tab pos="656650" algn="l"/>
              </a:tabLst>
            </a:pPr>
            <a:r>
              <a:rPr lang="en-US" sz="1300" dirty="0">
                <a:solidFill>
                  <a:schemeClr val="bg1">
                    <a:lumMod val="10000"/>
                  </a:schemeClr>
                </a:solidFill>
                <a:ea typeface="DejaVu LGC Sans" charset="0"/>
                <a:cs typeface="DejaVu LGC Sans" charset="0"/>
              </a:rPr>
              <a:t>Component</a:t>
            </a:r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5331" y="4571998"/>
            <a:ext cx="1580613" cy="609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2297615" y="5220192"/>
            <a:ext cx="1177827" cy="3869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56168" tIns="23185" rIns="56168" bIns="23185">
            <a:spAutoFit/>
          </a:bodyPr>
          <a:lstStyle/>
          <a:p>
            <a:pPr algn="ctr" eaLnBrk="0">
              <a:lnSpc>
                <a:spcPct val="85000"/>
              </a:lnSpc>
              <a:tabLst>
                <a:tab pos="656650" algn="l"/>
              </a:tabLst>
            </a:pPr>
            <a:r>
              <a:rPr lang="en-US" sz="1300" dirty="0">
                <a:solidFill>
                  <a:schemeClr val="bg1">
                    <a:lumMod val="10000"/>
                  </a:schemeClr>
                </a:solidFill>
                <a:ea typeface="DejaVu LGC Sans" charset="0"/>
                <a:cs typeface="DejaVu LGC Sans" charset="0"/>
              </a:rPr>
              <a:t>Air Force</a:t>
            </a:r>
          </a:p>
          <a:p>
            <a:pPr algn="ctr" eaLnBrk="0">
              <a:lnSpc>
                <a:spcPct val="85000"/>
              </a:lnSpc>
              <a:tabLst>
                <a:tab pos="656650" algn="l"/>
              </a:tabLst>
            </a:pPr>
            <a:r>
              <a:rPr lang="en-US" sz="1300" dirty="0">
                <a:solidFill>
                  <a:schemeClr val="bg1">
                    <a:lumMod val="10000"/>
                  </a:schemeClr>
                </a:solidFill>
                <a:ea typeface="DejaVu LGC Sans" charset="0"/>
                <a:cs typeface="DejaVu LGC Sans" charset="0"/>
              </a:rPr>
              <a:t>Component</a:t>
            </a:r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2913" y="4572000"/>
            <a:ext cx="1609727" cy="559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5721168" y="5220192"/>
            <a:ext cx="1177827" cy="3869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56168" tIns="23185" rIns="56168" bIns="23185">
            <a:spAutoFit/>
          </a:bodyPr>
          <a:lstStyle/>
          <a:p>
            <a:pPr algn="ctr" eaLnBrk="0">
              <a:lnSpc>
                <a:spcPct val="85000"/>
              </a:lnSpc>
              <a:tabLst>
                <a:tab pos="656650" algn="l"/>
              </a:tabLst>
            </a:pPr>
            <a:r>
              <a:rPr lang="en-US" sz="1300" dirty="0">
                <a:solidFill>
                  <a:schemeClr val="bg1">
                    <a:lumMod val="10000"/>
                  </a:schemeClr>
                </a:solidFill>
                <a:ea typeface="DejaVu LGC Sans" charset="0"/>
                <a:cs typeface="DejaVu LGC Sans" charset="0"/>
              </a:rPr>
              <a:t>Navy</a:t>
            </a:r>
          </a:p>
          <a:p>
            <a:pPr algn="ctr" eaLnBrk="0">
              <a:lnSpc>
                <a:spcPct val="85000"/>
              </a:lnSpc>
              <a:tabLst>
                <a:tab pos="656650" algn="l"/>
              </a:tabLst>
            </a:pPr>
            <a:r>
              <a:rPr lang="en-US" sz="1300" dirty="0">
                <a:solidFill>
                  <a:schemeClr val="bg1">
                    <a:lumMod val="10000"/>
                  </a:schemeClr>
                </a:solidFill>
                <a:ea typeface="DejaVu LGC Sans" charset="0"/>
                <a:cs typeface="DejaVu LGC Sans" charset="0"/>
              </a:rPr>
              <a:t>Component</a:t>
            </a:r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2759" y="4611329"/>
            <a:ext cx="2039919" cy="4826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7443408" y="5210360"/>
            <a:ext cx="1177827" cy="3869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56168" tIns="23185" rIns="56168" bIns="23185">
            <a:spAutoFit/>
          </a:bodyPr>
          <a:lstStyle/>
          <a:p>
            <a:pPr algn="ctr" eaLnBrk="0">
              <a:lnSpc>
                <a:spcPct val="85000"/>
              </a:lnSpc>
              <a:tabLst>
                <a:tab pos="656650" algn="l"/>
              </a:tabLst>
            </a:pPr>
            <a:r>
              <a:rPr lang="en-US" sz="1300" dirty="0">
                <a:solidFill>
                  <a:schemeClr val="bg1">
                    <a:lumMod val="10000"/>
                  </a:schemeClr>
                </a:solidFill>
                <a:ea typeface="DejaVu LGC Sans" charset="0"/>
                <a:cs typeface="DejaVu LGC Sans" charset="0"/>
              </a:rPr>
              <a:t>Marine</a:t>
            </a:r>
          </a:p>
          <a:p>
            <a:pPr algn="ctr" eaLnBrk="0">
              <a:lnSpc>
                <a:spcPct val="85000"/>
              </a:lnSpc>
              <a:tabLst>
                <a:tab pos="656650" algn="l"/>
              </a:tabLst>
            </a:pPr>
            <a:r>
              <a:rPr lang="en-US" sz="1300" dirty="0">
                <a:solidFill>
                  <a:schemeClr val="bg1">
                    <a:lumMod val="10000"/>
                  </a:schemeClr>
                </a:solidFill>
                <a:ea typeface="DejaVu LGC Sans" charset="0"/>
                <a:cs typeface="DejaVu LGC Sans" charset="0"/>
              </a:rPr>
              <a:t>Component</a:t>
            </a:r>
          </a:p>
        </p:txBody>
      </p:sp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4400" y="4601735"/>
            <a:ext cx="1048490" cy="580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96" name="Oval 100"/>
          <p:cNvSpPr>
            <a:spLocks noChangeArrowheads="1"/>
          </p:cNvSpPr>
          <p:nvPr/>
        </p:nvSpPr>
        <p:spPr bwMode="auto">
          <a:xfrm>
            <a:off x="7315200" y="3715591"/>
            <a:ext cx="1357920" cy="689833"/>
          </a:xfrm>
          <a:prstGeom prst="ellipse">
            <a:avLst/>
          </a:prstGeom>
          <a:solidFill>
            <a:srgbClr val="4D6A2A"/>
          </a:solidFill>
          <a:ln w="12600">
            <a:solidFill>
              <a:srgbClr val="CCFF99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81966" tIns="40166" rIns="81966" bIns="40166" anchor="ctr"/>
          <a:lstStyle/>
          <a:p>
            <a:pPr algn="ctr" eaLnBrk="0">
              <a:tabLst>
                <a:tab pos="656650" algn="l"/>
                <a:tab pos="1313299" algn="l"/>
              </a:tabLst>
            </a:pPr>
            <a:r>
              <a:rPr lang="en-US" sz="13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LGC Sans" charset="0"/>
                <a:cs typeface="DejaVu LGC Sans" charset="0"/>
              </a:rPr>
              <a:t>CINC</a:t>
            </a:r>
            <a:r>
              <a:rPr lang="en-US" sz="1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LGC Sans" charset="0"/>
                <a:cs typeface="DejaVu LGC Sans" charset="0"/>
              </a:rPr>
              <a:t>/</a:t>
            </a:r>
            <a:r>
              <a:rPr lang="en-US" sz="13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LGC Sans" charset="0"/>
                <a:cs typeface="DejaVu LGC Sans" charset="0"/>
              </a:rPr>
              <a:t>JTF</a:t>
            </a:r>
            <a:endParaRPr lang="en-US" sz="1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jaVu LGC Sans" charset="0"/>
              <a:cs typeface="DejaVu LGC Sans" charset="0"/>
            </a:endParaRPr>
          </a:p>
          <a:p>
            <a:pPr algn="ctr" eaLnBrk="0">
              <a:tabLst>
                <a:tab pos="656650" algn="l"/>
                <a:tab pos="1313299" algn="l"/>
              </a:tabLst>
            </a:pPr>
            <a:r>
              <a:rPr lang="en-US" sz="1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LGC Sans" charset="0"/>
                <a:cs typeface="DejaVu LGC Sans" charset="0"/>
              </a:rPr>
              <a:t>Marine Staff</a:t>
            </a:r>
          </a:p>
        </p:txBody>
      </p:sp>
      <p:sp>
        <p:nvSpPr>
          <p:cNvPr id="4197" name="Oval 101"/>
          <p:cNvSpPr>
            <a:spLocks noChangeArrowheads="1"/>
          </p:cNvSpPr>
          <p:nvPr/>
        </p:nvSpPr>
        <p:spPr bwMode="auto">
          <a:xfrm>
            <a:off x="5639040" y="3715591"/>
            <a:ext cx="1357920" cy="689833"/>
          </a:xfrm>
          <a:prstGeom prst="ellipse">
            <a:avLst/>
          </a:prstGeom>
          <a:solidFill>
            <a:srgbClr val="4D6A2A"/>
          </a:solidFill>
          <a:ln w="12600">
            <a:solidFill>
              <a:srgbClr val="CCFF99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81966" tIns="40166" rIns="81966" bIns="40166" anchor="ctr"/>
          <a:lstStyle/>
          <a:p>
            <a:pPr algn="ctr" eaLnBrk="0">
              <a:tabLst>
                <a:tab pos="656650" algn="l"/>
                <a:tab pos="1313299" algn="l"/>
              </a:tabLst>
            </a:pPr>
            <a:r>
              <a:rPr lang="en-US" sz="13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LGC Sans" charset="0"/>
                <a:cs typeface="DejaVu LGC Sans" charset="0"/>
              </a:rPr>
              <a:t>CINC</a:t>
            </a:r>
            <a:r>
              <a:rPr lang="en-US" sz="1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LGC Sans" charset="0"/>
                <a:cs typeface="DejaVu LGC Sans" charset="0"/>
              </a:rPr>
              <a:t>/</a:t>
            </a:r>
            <a:r>
              <a:rPr lang="en-US" sz="13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LGC Sans" charset="0"/>
                <a:cs typeface="DejaVu LGC Sans" charset="0"/>
              </a:rPr>
              <a:t>JTF</a:t>
            </a:r>
            <a:endParaRPr lang="en-US" sz="1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jaVu LGC Sans" charset="0"/>
              <a:cs typeface="DejaVu LGC Sans" charset="0"/>
            </a:endParaRPr>
          </a:p>
          <a:p>
            <a:pPr algn="ctr" eaLnBrk="0">
              <a:tabLst>
                <a:tab pos="656650" algn="l"/>
                <a:tab pos="1313299" algn="l"/>
              </a:tabLst>
            </a:pPr>
            <a:r>
              <a:rPr lang="en-US" sz="1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LGC Sans" charset="0"/>
                <a:cs typeface="DejaVu LGC Sans" charset="0"/>
              </a:rPr>
              <a:t>Navy Staff</a:t>
            </a:r>
          </a:p>
        </p:txBody>
      </p:sp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2134080" y="3715591"/>
            <a:ext cx="1357920" cy="689833"/>
          </a:xfrm>
          <a:prstGeom prst="ellipse">
            <a:avLst/>
          </a:prstGeom>
          <a:solidFill>
            <a:srgbClr val="4D6A2A"/>
          </a:solidFill>
          <a:ln w="12600">
            <a:solidFill>
              <a:srgbClr val="CCFF99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81966" tIns="40166" rIns="81966" bIns="40166" anchor="ctr"/>
          <a:lstStyle/>
          <a:p>
            <a:pPr algn="ctr" eaLnBrk="0">
              <a:tabLst>
                <a:tab pos="656650" algn="l"/>
                <a:tab pos="1313299" algn="l"/>
              </a:tabLst>
            </a:pPr>
            <a:r>
              <a:rPr lang="en-US" sz="13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LGC Sans" charset="0"/>
                <a:cs typeface="DejaVu LGC Sans" charset="0"/>
              </a:rPr>
              <a:t>CINC</a:t>
            </a:r>
            <a:r>
              <a:rPr lang="en-US" sz="1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LGC Sans" charset="0"/>
                <a:cs typeface="DejaVu LGC Sans" charset="0"/>
              </a:rPr>
              <a:t>/</a:t>
            </a:r>
            <a:r>
              <a:rPr lang="en-US" sz="13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LGC Sans" charset="0"/>
                <a:cs typeface="DejaVu LGC Sans" charset="0"/>
              </a:rPr>
              <a:t>JTF</a:t>
            </a:r>
            <a:endParaRPr lang="en-US" sz="1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jaVu LGC Sans" charset="0"/>
              <a:cs typeface="DejaVu LGC Sans" charset="0"/>
            </a:endParaRPr>
          </a:p>
          <a:p>
            <a:pPr algn="ctr" eaLnBrk="0">
              <a:tabLst>
                <a:tab pos="656650" algn="l"/>
                <a:tab pos="1313299" algn="l"/>
              </a:tabLst>
            </a:pPr>
            <a:r>
              <a:rPr lang="en-US" sz="1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LGC Sans" charset="0"/>
                <a:cs typeface="DejaVu LGC Sans" charset="0"/>
              </a:rPr>
              <a:t>Air Force Staff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456480" y="3715591"/>
            <a:ext cx="1357920" cy="689833"/>
          </a:xfrm>
          <a:prstGeom prst="ellipse">
            <a:avLst/>
          </a:prstGeom>
          <a:solidFill>
            <a:srgbClr val="4D6A2A"/>
          </a:solidFill>
          <a:ln w="12600">
            <a:solidFill>
              <a:srgbClr val="CCFF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81966" tIns="40166" rIns="81966" bIns="40166" anchor="ctr"/>
          <a:lstStyle/>
          <a:p>
            <a:pPr algn="ctr" eaLnBrk="0">
              <a:tabLst>
                <a:tab pos="656650" algn="l"/>
                <a:tab pos="1313299" algn="l"/>
              </a:tabLst>
            </a:pPr>
            <a:r>
              <a:rPr lang="en-US" sz="13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LGC Sans" charset="0"/>
                <a:cs typeface="DejaVu LGC Sans" charset="0"/>
              </a:rPr>
              <a:t>JSOTF</a:t>
            </a:r>
            <a:r>
              <a:rPr lang="en-US" sz="1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LGC Sans" charset="0"/>
                <a:cs typeface="DejaVu LGC Sans" charset="0"/>
              </a:rPr>
              <a:t>/STAFF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3886560" y="3715591"/>
            <a:ext cx="1357920" cy="689833"/>
          </a:xfrm>
          <a:prstGeom prst="ellipse">
            <a:avLst/>
          </a:prstGeom>
          <a:solidFill>
            <a:srgbClr val="4D6A2A"/>
          </a:solidFill>
          <a:ln w="12600">
            <a:solidFill>
              <a:srgbClr val="CCFF99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81966" tIns="40166" rIns="81966" bIns="40166" anchor="ctr"/>
          <a:lstStyle/>
          <a:p>
            <a:pPr algn="ctr" eaLnBrk="0">
              <a:tabLst>
                <a:tab pos="656650" algn="l"/>
                <a:tab pos="1313299" algn="l"/>
              </a:tabLst>
            </a:pPr>
            <a:r>
              <a:rPr lang="en-US" sz="13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LGC Sans" charset="0"/>
                <a:cs typeface="DejaVu LGC Sans" charset="0"/>
              </a:rPr>
              <a:t>CINC</a:t>
            </a:r>
            <a:r>
              <a:rPr lang="en-US" sz="1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LGC Sans" charset="0"/>
                <a:cs typeface="DejaVu LGC Sans" charset="0"/>
              </a:rPr>
              <a:t>/</a:t>
            </a:r>
            <a:r>
              <a:rPr lang="en-US" sz="13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LGC Sans" charset="0"/>
                <a:cs typeface="DejaVu LGC Sans" charset="0"/>
              </a:rPr>
              <a:t>JTF</a:t>
            </a:r>
            <a:endParaRPr lang="en-US" sz="1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jaVu LGC Sans" charset="0"/>
              <a:cs typeface="DejaVu LGC Sans" charset="0"/>
            </a:endParaRPr>
          </a:p>
          <a:p>
            <a:pPr algn="ctr" eaLnBrk="0">
              <a:tabLst>
                <a:tab pos="656650" algn="l"/>
                <a:tab pos="1313299" algn="l"/>
              </a:tabLst>
            </a:pPr>
            <a:r>
              <a:rPr lang="en-US" sz="1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LGC Sans" charset="0"/>
                <a:cs typeface="DejaVu LGC Sans" charset="0"/>
              </a:rPr>
              <a:t>Army Staff</a:t>
            </a:r>
          </a:p>
        </p:txBody>
      </p:sp>
      <p:sp>
        <p:nvSpPr>
          <p:cNvPr id="4201" name="Rectangle 105"/>
          <p:cNvSpPr>
            <a:spLocks noChangeArrowheads="1"/>
          </p:cNvSpPr>
          <p:nvPr/>
        </p:nvSpPr>
        <p:spPr bwMode="auto">
          <a:xfrm>
            <a:off x="556594" y="5239856"/>
            <a:ext cx="1277213" cy="3869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56168" tIns="23185" rIns="56168" bIns="23185">
            <a:spAutoFit/>
          </a:bodyPr>
          <a:lstStyle/>
          <a:p>
            <a:pPr algn="ctr" eaLnBrk="0">
              <a:lnSpc>
                <a:spcPct val="85000"/>
              </a:lnSpc>
              <a:tabLst>
                <a:tab pos="656650" algn="l"/>
              </a:tabLst>
            </a:pPr>
            <a:r>
              <a:rPr lang="en-US" sz="1300" dirty="0" err="1">
                <a:solidFill>
                  <a:schemeClr val="bg1">
                    <a:lumMod val="10000"/>
                  </a:schemeClr>
                </a:solidFill>
                <a:ea typeface="DejaVu LGC Sans" charset="0"/>
                <a:cs typeface="DejaVu LGC Sans" charset="0"/>
              </a:rPr>
              <a:t>SOF</a:t>
            </a:r>
            <a:r>
              <a:rPr lang="en-US" sz="1300" dirty="0">
                <a:solidFill>
                  <a:schemeClr val="bg1">
                    <a:lumMod val="10000"/>
                  </a:schemeClr>
                </a:solidFill>
                <a:ea typeface="DejaVu LGC Sans" charset="0"/>
                <a:cs typeface="DejaVu LGC Sans" charset="0"/>
              </a:rPr>
              <a:t> </a:t>
            </a:r>
          </a:p>
          <a:p>
            <a:pPr algn="ctr" eaLnBrk="0">
              <a:lnSpc>
                <a:spcPct val="85000"/>
              </a:lnSpc>
              <a:tabLst>
                <a:tab pos="656650" algn="l"/>
              </a:tabLst>
            </a:pPr>
            <a:r>
              <a:rPr lang="en-US" sz="1300" dirty="0">
                <a:solidFill>
                  <a:schemeClr val="bg1">
                    <a:lumMod val="10000"/>
                  </a:schemeClr>
                </a:solidFill>
                <a:ea typeface="DejaVu LGC Sans" charset="0"/>
                <a:cs typeface="DejaVu LGC Sans" charset="0"/>
              </a:rPr>
              <a:t>Components</a:t>
            </a:r>
          </a:p>
        </p:txBody>
      </p:sp>
      <p:sp>
        <p:nvSpPr>
          <p:cNvPr id="4202" name="Line 106"/>
          <p:cNvSpPr>
            <a:spLocks noChangeShapeType="1"/>
          </p:cNvSpPr>
          <p:nvPr/>
        </p:nvSpPr>
        <p:spPr bwMode="auto">
          <a:xfrm flipH="1">
            <a:off x="2724480" y="3132330"/>
            <a:ext cx="580320" cy="580381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4203" name="Picture 1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7192" y="4556105"/>
            <a:ext cx="1113119" cy="6165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04" name="Rectangle 108"/>
          <p:cNvSpPr>
            <a:spLocks noChangeArrowheads="1"/>
          </p:cNvSpPr>
          <p:nvPr/>
        </p:nvSpPr>
        <p:spPr bwMode="auto">
          <a:xfrm>
            <a:off x="3827508" y="1297577"/>
            <a:ext cx="1327710" cy="4412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966" tIns="40166" rIns="81966" bIns="40166">
            <a:spAutoFit/>
          </a:bodyPr>
          <a:lstStyle/>
          <a:p>
            <a:pPr algn="ctr" eaLnBrk="0">
              <a:lnSpc>
                <a:spcPct val="90000"/>
              </a:lnSpc>
              <a:tabLst>
                <a:tab pos="656650" algn="l"/>
              </a:tabLst>
            </a:pPr>
            <a:r>
              <a:rPr lang="en-US" sz="13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LGC Sans" charset="0"/>
                <a:cs typeface="DejaVu LGC Sans" charset="0"/>
              </a:rPr>
              <a:t>CINC</a:t>
            </a:r>
            <a:endParaRPr lang="en-US" sz="13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jaVu LGC Sans" charset="0"/>
              <a:cs typeface="DejaVu LGC Sans" charset="0"/>
            </a:endParaRPr>
          </a:p>
          <a:p>
            <a:pPr algn="ctr" eaLnBrk="0">
              <a:lnSpc>
                <a:spcPct val="90000"/>
              </a:lnSpc>
              <a:tabLst>
                <a:tab pos="656650" algn="l"/>
              </a:tabLst>
            </a:pPr>
            <a:r>
              <a:rPr lang="en-US" sz="13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LGC Sans" charset="0"/>
                <a:cs typeface="DejaVu LGC Sans" charset="0"/>
              </a:rPr>
              <a:t>Role Players</a:t>
            </a:r>
            <a:endParaRPr lang="en-US" sz="13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jaVu LGC Sans" charset="0"/>
              <a:cs typeface="DejaVu LGC Sans" charset="0"/>
            </a:endParaRPr>
          </a:p>
        </p:txBody>
      </p:sp>
      <p:sp>
        <p:nvSpPr>
          <p:cNvPr id="4205" name="Rectangle 109"/>
          <p:cNvSpPr>
            <a:spLocks noChangeArrowheads="1"/>
          </p:cNvSpPr>
          <p:nvPr/>
        </p:nvSpPr>
        <p:spPr bwMode="auto">
          <a:xfrm>
            <a:off x="2360160" y="2292280"/>
            <a:ext cx="4430880" cy="5797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966" tIns="40166" rIns="81966" bIns="40166">
            <a:spAutoFit/>
          </a:bodyPr>
          <a:lstStyle/>
          <a:p>
            <a:pPr algn="ctr" eaLnBrk="0">
              <a:lnSpc>
                <a:spcPct val="90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  <a:ea typeface="DejaVu LGC Sans" charset="0"/>
                <a:cs typeface="DejaVu LGC Sans" charset="0"/>
              </a:rPr>
              <a:t>JTF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ea typeface="DejaVu LGC Sans" charset="0"/>
                <a:cs typeface="DejaVu LGC Sans" charset="0"/>
              </a:rPr>
              <a:t>/JOINT STAFF</a:t>
            </a:r>
          </a:p>
          <a:p>
            <a:pPr algn="ctr" eaLnBrk="0">
              <a:lnSpc>
                <a:spcPct val="90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ea typeface="DejaVu LGC Sans" charset="0"/>
                <a:cs typeface="DejaVu LGC Sans" charset="0"/>
              </a:rPr>
              <a:t>Primary Training Audience</a:t>
            </a:r>
            <a:endParaRPr lang="en-US" dirty="0">
              <a:solidFill>
                <a:schemeClr val="bg1">
                  <a:lumMod val="10000"/>
                </a:schemeClr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 rot="16200000">
            <a:off x="-279817" y="4232820"/>
            <a:ext cx="1231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Response Cell</a:t>
            </a:r>
            <a:endParaRPr lang="en-US" sz="1200" dirty="0">
              <a:latin typeface="+mn-lt"/>
            </a:endParaRPr>
          </a:p>
        </p:txBody>
      </p:sp>
      <p:cxnSp>
        <p:nvCxnSpPr>
          <p:cNvPr id="183" name="Straight Connector 182"/>
          <p:cNvCxnSpPr/>
          <p:nvPr/>
        </p:nvCxnSpPr>
        <p:spPr bwMode="auto">
          <a:xfrm>
            <a:off x="285136" y="4906295"/>
            <a:ext cx="8563896" cy="9832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84" name="Straight Connector 183"/>
          <p:cNvCxnSpPr/>
          <p:nvPr/>
        </p:nvCxnSpPr>
        <p:spPr bwMode="auto">
          <a:xfrm>
            <a:off x="299886" y="4039217"/>
            <a:ext cx="8563896" cy="9832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/>
          <p:nvPr/>
        </p:nvCxnSpPr>
        <p:spPr bwMode="auto">
          <a:xfrm>
            <a:off x="285138" y="6282818"/>
            <a:ext cx="8563896" cy="9832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6" name="TextBox 185"/>
          <p:cNvSpPr txBox="1"/>
          <p:nvPr/>
        </p:nvSpPr>
        <p:spPr>
          <a:xfrm rot="16200000">
            <a:off x="-592086" y="5442155"/>
            <a:ext cx="1720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Computer Model</a:t>
            </a:r>
            <a:endParaRPr lang="en-US" sz="1200" dirty="0">
              <a:latin typeface="+mn-lt"/>
            </a:endParaRPr>
          </a:p>
        </p:txBody>
      </p:sp>
      <p:cxnSp>
        <p:nvCxnSpPr>
          <p:cNvPr id="187" name="Straight Connector 186"/>
          <p:cNvCxnSpPr/>
          <p:nvPr/>
        </p:nvCxnSpPr>
        <p:spPr bwMode="auto">
          <a:xfrm>
            <a:off x="324466" y="825912"/>
            <a:ext cx="8563896" cy="9832"/>
          </a:xfrm>
          <a:prstGeom prst="line">
            <a:avLst/>
          </a:prstGeom>
          <a:solidFill>
            <a:srgbClr val="FF0000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ROLANDS &amp; ASSOCIATES Corporation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0" y="0"/>
            <a:ext cx="9026013" cy="1828800"/>
          </a:xfrm>
          <a:prstGeom prst="rect">
            <a:avLst/>
          </a:prstGeom>
          <a:solidFill>
            <a:srgbClr val="E2FDBF"/>
          </a:solidFill>
          <a:ln w="50800">
            <a:noFill/>
            <a:round/>
            <a:headEnd type="diamond" w="med" len="med"/>
            <a:tailEnd type="stealth" w="med" len="med"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720645" y="68824"/>
            <a:ext cx="5917100" cy="10671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2945" tIns="41473" rIns="82945" bIns="41473" anchor="ctr"/>
          <a:lstStyle/>
          <a:p>
            <a:pPr algn="ctr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DejaVu LGC Sans" charset="0"/>
                <a:cs typeface="DejaVu LGC Sans" charset="0"/>
              </a:rPr>
              <a:t>Basic Exercise Concept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6862440" y="3008032"/>
            <a:ext cx="1739520" cy="901535"/>
          </a:xfrm>
          <a:prstGeom prst="roundRect">
            <a:avLst>
              <a:gd name="adj" fmla="val 12486"/>
            </a:avLst>
          </a:prstGeom>
          <a:solidFill>
            <a:srgbClr val="DEF6F1"/>
          </a:solidFill>
          <a:ln w="12600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969696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81966" tIns="40166" rIns="81966" bIns="40166" anchor="ctr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Response </a:t>
            </a:r>
          </a:p>
          <a:p>
            <a:pPr algn="ctr">
              <a:tabLst>
                <a:tab pos="656650" algn="l"/>
                <a:tab pos="1313299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Cells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6656436" y="4417496"/>
            <a:ext cx="2191324" cy="901535"/>
          </a:xfrm>
          <a:prstGeom prst="roundRect">
            <a:avLst>
              <a:gd name="adj" fmla="val 12486"/>
            </a:avLst>
          </a:prstGeom>
          <a:solidFill>
            <a:srgbClr val="DEF6F1"/>
          </a:solidFill>
          <a:ln w="12600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969696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81966" tIns="40166" rIns="81966" bIns="40166" anchor="ctr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 dirty="0" smtClean="0">
                <a:solidFill>
                  <a:srgbClr val="007E39"/>
                </a:solidFill>
                <a:latin typeface="+mn-lt"/>
                <a:ea typeface="DejaVu LGC Sans" charset="0"/>
                <a:cs typeface="DejaVu LGC Sans" charset="0"/>
              </a:rPr>
              <a:t>The Model: JTLS</a:t>
            </a:r>
            <a:endParaRPr lang="en-US" dirty="0">
              <a:solidFill>
                <a:srgbClr val="007E39"/>
              </a:solidFill>
              <a:latin typeface="+mn-lt"/>
              <a:ea typeface="DejaVu LGC Sans" charset="0"/>
              <a:cs typeface="DejaVu LGC Sans" charset="0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6706977" y="5835353"/>
            <a:ext cx="2121120" cy="445006"/>
          </a:xfrm>
          <a:prstGeom prst="roundRect">
            <a:avLst>
              <a:gd name="adj" fmla="val 12486"/>
            </a:avLst>
          </a:prstGeom>
          <a:solidFill>
            <a:srgbClr val="DEF6F1"/>
          </a:solidFill>
          <a:ln w="12600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969696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81966" tIns="40166" rIns="81966" bIns="40166" anchor="ctr"/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Opposition Force</a:t>
            </a: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 flipV="1">
            <a:off x="2571840" y="2915311"/>
            <a:ext cx="1016640" cy="25490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>
              <a:latin typeface="+mn-lt"/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5676900" y="3905250"/>
            <a:ext cx="1009650" cy="218122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>
              <a:latin typeface="+mn-lt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00320" y="2345011"/>
            <a:ext cx="2386080" cy="3241780"/>
            <a:chOff x="278" y="1601"/>
            <a:chExt cx="1657" cy="22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51" name="AutoShape 11"/>
            <p:cNvSpPr>
              <a:spLocks noChangeArrowheads="1"/>
            </p:cNvSpPr>
            <p:nvPr/>
          </p:nvSpPr>
          <p:spPr bwMode="auto">
            <a:xfrm>
              <a:off x="443" y="1737"/>
              <a:ext cx="1282" cy="539"/>
            </a:xfrm>
            <a:prstGeom prst="roundRect">
              <a:avLst>
                <a:gd name="adj" fmla="val 12486"/>
              </a:avLst>
            </a:prstGeom>
            <a:solidFill>
              <a:srgbClr val="DEF6F1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>
              <a:outerShdw dist="107933" dir="2700000" algn="ctr" rotWithShape="0">
                <a:srgbClr val="969696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lIns="90360" tIns="44280" rIns="90360" bIns="44280" anchor="ctr"/>
            <a:lstStyle/>
            <a:p>
              <a:pPr algn="ctr">
                <a:tabLst>
                  <a:tab pos="656650" algn="l"/>
                  <a:tab pos="1313299" algn="l"/>
                </a:tabLst>
              </a:pPr>
              <a:r>
                <a:rPr lang="en-US" dirty="0">
                  <a:solidFill>
                    <a:srgbClr val="000000"/>
                  </a:solidFill>
                  <a:latin typeface="+mn-lt"/>
                  <a:ea typeface="DejaVu LGC Sans" charset="0"/>
                  <a:cs typeface="DejaVu LGC Sans" charset="0"/>
                </a:rPr>
                <a:t>Headquarters</a:t>
              </a:r>
            </a:p>
            <a:p>
              <a:pPr algn="ctr">
                <a:tabLst>
                  <a:tab pos="656650" algn="l"/>
                  <a:tab pos="1313299" algn="l"/>
                </a:tabLst>
              </a:pPr>
              <a:r>
                <a:rPr lang="en-US" dirty="0">
                  <a:solidFill>
                    <a:srgbClr val="000000"/>
                  </a:solidFill>
                  <a:latin typeface="+mn-lt"/>
                  <a:ea typeface="DejaVu LGC Sans" charset="0"/>
                  <a:cs typeface="DejaVu LGC Sans" charset="0"/>
                </a:rPr>
                <a:t>Staff</a:t>
              </a:r>
            </a:p>
          </p:txBody>
        </p:sp>
        <p:sp>
          <p:nvSpPr>
            <p:cNvPr id="10252" name="AutoShape 12"/>
            <p:cNvSpPr>
              <a:spLocks noChangeArrowheads="1"/>
            </p:cNvSpPr>
            <p:nvPr/>
          </p:nvSpPr>
          <p:spPr bwMode="auto">
            <a:xfrm>
              <a:off x="487" y="2486"/>
              <a:ext cx="1238" cy="838"/>
            </a:xfrm>
            <a:prstGeom prst="roundRect">
              <a:avLst>
                <a:gd name="adj" fmla="val 12486"/>
              </a:avLst>
            </a:prstGeom>
            <a:solidFill>
              <a:srgbClr val="DEF6F1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>
              <a:outerShdw dist="107933" dir="2700000" algn="ctr" rotWithShape="0">
                <a:srgbClr val="969696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lIns="90360" tIns="44280" rIns="90360" bIns="44280" anchor="ctr"/>
            <a:lstStyle/>
            <a:p>
              <a:pPr algn="ctr">
                <a:tabLst>
                  <a:tab pos="656650" algn="l"/>
                  <a:tab pos="1313299" algn="l"/>
                </a:tabLst>
              </a:pPr>
              <a:r>
                <a:rPr lang="en-US" dirty="0">
                  <a:solidFill>
                    <a:srgbClr val="000000"/>
                  </a:solidFill>
                  <a:latin typeface="+mn-lt"/>
                  <a:ea typeface="DejaVu LGC Sans" charset="0"/>
                  <a:cs typeface="DejaVu LGC Sans" charset="0"/>
                </a:rPr>
                <a:t>Service</a:t>
              </a:r>
            </a:p>
            <a:p>
              <a:pPr algn="ctr">
                <a:tabLst>
                  <a:tab pos="656650" algn="l"/>
                  <a:tab pos="1313299" algn="l"/>
                </a:tabLst>
              </a:pPr>
              <a:r>
                <a:rPr lang="en-US" dirty="0">
                  <a:solidFill>
                    <a:srgbClr val="000000"/>
                  </a:solidFill>
                  <a:latin typeface="+mn-lt"/>
                  <a:ea typeface="DejaVu LGC Sans" charset="0"/>
                  <a:cs typeface="DejaVu LGC Sans" charset="0"/>
                </a:rPr>
                <a:t>Component</a:t>
              </a:r>
            </a:p>
            <a:p>
              <a:pPr algn="ctr">
                <a:tabLst>
                  <a:tab pos="656650" algn="l"/>
                  <a:tab pos="1313299" algn="l"/>
                </a:tabLst>
              </a:pPr>
              <a:r>
                <a:rPr lang="en-US" dirty="0">
                  <a:solidFill>
                    <a:srgbClr val="000000"/>
                  </a:solidFill>
                  <a:latin typeface="+mn-lt"/>
                  <a:ea typeface="DejaVu LGC Sans" charset="0"/>
                  <a:cs typeface="DejaVu LGC Sans" charset="0"/>
                </a:rPr>
                <a:t>Staffs</a:t>
              </a:r>
            </a:p>
          </p:txBody>
        </p:sp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278" y="1601"/>
              <a:ext cx="1657" cy="2010"/>
            </a:xfrm>
            <a:prstGeom prst="rect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54" name="Rectangle 14"/>
            <p:cNvSpPr>
              <a:spLocks noChangeArrowheads="1"/>
            </p:cNvSpPr>
            <p:nvPr/>
          </p:nvSpPr>
          <p:spPr bwMode="auto">
            <a:xfrm>
              <a:off x="385" y="3598"/>
              <a:ext cx="1400" cy="2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tabLst>
                  <a:tab pos="656650" algn="l"/>
                  <a:tab pos="1313299" algn="l"/>
                  <a:tab pos="1969949" algn="l"/>
                </a:tabLst>
              </a:pPr>
              <a:r>
                <a:rPr lang="en-US" b="0" dirty="0">
                  <a:solidFill>
                    <a:srgbClr val="000000"/>
                  </a:solidFill>
                  <a:latin typeface="+mn-lt"/>
                  <a:ea typeface="DejaVu LGC Sans" charset="0"/>
                  <a:cs typeface="DejaVu LGC Sans" charset="0"/>
                </a:rPr>
                <a:t>Training Audience</a:t>
              </a:r>
            </a:p>
          </p:txBody>
        </p:sp>
        <p:sp>
          <p:nvSpPr>
            <p:cNvPr id="10255" name="Line 15"/>
            <p:cNvSpPr>
              <a:spLocks noChangeShapeType="1"/>
            </p:cNvSpPr>
            <p:nvPr/>
          </p:nvSpPr>
          <p:spPr bwMode="auto">
            <a:xfrm>
              <a:off x="1063" y="2341"/>
              <a:ext cx="0" cy="13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56" name="Line 16"/>
            <p:cNvSpPr>
              <a:spLocks noChangeShapeType="1"/>
            </p:cNvSpPr>
            <p:nvPr/>
          </p:nvSpPr>
          <p:spPr bwMode="auto">
            <a:xfrm>
              <a:off x="1196" y="2341"/>
              <a:ext cx="0" cy="13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0257" name="Line 17"/>
          <p:cNvSpPr>
            <a:spLocks noChangeShapeType="1"/>
          </p:cNvSpPr>
          <p:nvPr/>
        </p:nvSpPr>
        <p:spPr bwMode="auto">
          <a:xfrm flipV="1">
            <a:off x="2522881" y="3716597"/>
            <a:ext cx="4290874" cy="674867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>
              <a:latin typeface="+mn-lt"/>
            </a:endParaRPr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7892784" y="4007497"/>
            <a:ext cx="1440" cy="354277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 type="triangle" w="med" len="med"/>
            <a:tailEnd/>
          </a:ln>
          <a:effectLst/>
        </p:spPr>
        <p:txBody>
          <a:bodyPr lIns="82945" tIns="41473" rIns="82945" bIns="41473"/>
          <a:lstStyle/>
          <a:p>
            <a:endParaRPr lang="en-US">
              <a:latin typeface="+mn-lt"/>
            </a:endParaRP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7588457" y="4017329"/>
            <a:ext cx="1440" cy="354277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>
              <a:latin typeface="+mn-lt"/>
            </a:endParaRPr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V="1">
            <a:off x="5875201" y="3371850"/>
            <a:ext cx="982799" cy="688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>
              <a:latin typeface="+mn-lt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6628320" y="2172193"/>
            <a:ext cx="1509120" cy="518454"/>
            <a:chOff x="4603" y="1481"/>
            <a:chExt cx="1048" cy="360"/>
          </a:xfrm>
        </p:grpSpPr>
        <p:sp>
          <p:nvSpPr>
            <p:cNvPr id="10262" name="AutoShape 22"/>
            <p:cNvSpPr>
              <a:spLocks noChangeArrowheads="1"/>
            </p:cNvSpPr>
            <p:nvPr/>
          </p:nvSpPr>
          <p:spPr bwMode="auto">
            <a:xfrm>
              <a:off x="4603" y="1481"/>
              <a:ext cx="1048" cy="360"/>
            </a:xfrm>
            <a:prstGeom prst="roundRect">
              <a:avLst>
                <a:gd name="adj" fmla="val 12486"/>
              </a:avLst>
            </a:prstGeom>
            <a:solidFill>
              <a:srgbClr val="DEF6F1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>
              <a:outerShdw dist="107933" dir="2700000" algn="ctr" rotWithShape="0">
                <a:srgbClr val="969696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63" name="Rectangle 23"/>
            <p:cNvSpPr>
              <a:spLocks noChangeArrowheads="1"/>
            </p:cNvSpPr>
            <p:nvPr/>
          </p:nvSpPr>
          <p:spPr bwMode="auto">
            <a:xfrm>
              <a:off x="4731" y="1533"/>
              <a:ext cx="821" cy="2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lIns="90360" tIns="44280" rIns="90360" bIns="44280">
              <a:spAutoFit/>
            </a:bodyPr>
            <a:lstStyle/>
            <a:p>
              <a:pPr>
                <a:tabLst>
                  <a:tab pos="656650" algn="l"/>
                  <a:tab pos="1313299" algn="l"/>
                </a:tabLst>
              </a:pPr>
              <a:r>
                <a:rPr lang="en-US" dirty="0" smtClean="0">
                  <a:solidFill>
                    <a:srgbClr val="000000"/>
                  </a:solidFill>
                  <a:latin typeface="+mn-lt"/>
                  <a:ea typeface="DejaVu LGC Sans" charset="0"/>
                  <a:cs typeface="DejaVu LGC Sans" charset="0"/>
                </a:rPr>
                <a:t>Scripting</a:t>
              </a:r>
              <a:endParaRPr lang="en-US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endParaRPr>
            </a:p>
          </p:txBody>
        </p:sp>
      </p:grpSp>
      <p:sp>
        <p:nvSpPr>
          <p:cNvPr id="10264" name="AutoShape 24"/>
          <p:cNvSpPr>
            <a:spLocks noChangeArrowheads="1"/>
          </p:cNvSpPr>
          <p:nvPr/>
        </p:nvSpPr>
        <p:spPr bwMode="auto">
          <a:xfrm>
            <a:off x="3581281" y="2782816"/>
            <a:ext cx="2197440" cy="1054191"/>
          </a:xfrm>
          <a:prstGeom prst="roundRect">
            <a:avLst>
              <a:gd name="adj" fmla="val 12486"/>
            </a:avLst>
          </a:prstGeom>
          <a:solidFill>
            <a:srgbClr val="DEF6F1"/>
          </a:solidFill>
          <a:ln w="12600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969696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81966" tIns="40166" rIns="81966" bIns="40166" anchor="ctr"/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Exercise Control</a:t>
            </a:r>
          </a:p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Group</a:t>
            </a:r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 flipV="1">
            <a:off x="5875199" y="2419350"/>
            <a:ext cx="725625" cy="52332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>
              <a:latin typeface="+mn-lt"/>
            </a:endParaRPr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2845891" y="4619009"/>
            <a:ext cx="3782880" cy="201621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>
              <a:latin typeface="+mn-lt"/>
            </a:endParaRPr>
          </a:p>
        </p:txBody>
      </p:sp>
      <p:sp>
        <p:nvSpPr>
          <p:cNvPr id="10268" name="AutoShape 28"/>
          <p:cNvSpPr>
            <a:spLocks noChangeArrowheads="1"/>
          </p:cNvSpPr>
          <p:nvPr/>
        </p:nvSpPr>
        <p:spPr bwMode="auto">
          <a:xfrm>
            <a:off x="5124961" y="1668140"/>
            <a:ext cx="1206720" cy="445006"/>
          </a:xfrm>
          <a:prstGeom prst="roundRect">
            <a:avLst>
              <a:gd name="adj" fmla="val 12486"/>
            </a:avLst>
          </a:prstGeom>
          <a:solidFill>
            <a:srgbClr val="DEF6F1"/>
          </a:solidFill>
          <a:ln w="12600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969696"/>
            </a:outerShdw>
          </a:effectLst>
        </p:spPr>
        <p:txBody>
          <a:bodyPr wrap="none" lIns="82945" tIns="41473" rIns="82945" bIns="41473" anchor="ctr"/>
          <a:lstStyle/>
          <a:p>
            <a:endParaRPr lang="en-US">
              <a:latin typeface="+mn-lt"/>
            </a:endParaRP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5326560" y="1715664"/>
            <a:ext cx="806734" cy="358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81966" tIns="40166" rIns="81966" bIns="40166">
            <a:spAutoFit/>
          </a:bodyPr>
          <a:lstStyle/>
          <a:p>
            <a:pPr>
              <a:tabLst>
                <a:tab pos="656650" algn="l"/>
              </a:tabLst>
            </a:pPr>
            <a:r>
              <a:rPr lang="en-US" dirty="0" err="1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MSEL</a:t>
            </a:r>
            <a:endParaRPr lang="en-US" dirty="0">
              <a:solidFill>
                <a:srgbClr val="000000"/>
              </a:solidFill>
              <a:latin typeface="+mn-lt"/>
              <a:ea typeface="DejaVu LGC Sans" charset="0"/>
              <a:cs typeface="DejaVu LGC Sans" charset="0"/>
            </a:endParaRPr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 flipV="1">
            <a:off x="5319437" y="2143125"/>
            <a:ext cx="424138" cy="61739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>
              <a:latin typeface="+mn-lt"/>
            </a:endParaRPr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>
            <a:off x="7558961" y="5415522"/>
            <a:ext cx="1440" cy="354277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>
              <a:latin typeface="+mn-lt"/>
            </a:endParaRPr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7853456" y="5405690"/>
            <a:ext cx="1440" cy="354277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 type="triangle" w="med" len="med"/>
            <a:tailEnd/>
          </a:ln>
          <a:effectLst/>
        </p:spPr>
        <p:txBody>
          <a:bodyPr lIns="82945" tIns="41473" rIns="82945" bIns="41473"/>
          <a:lstStyle/>
          <a:p>
            <a:endParaRPr lang="en-US">
              <a:latin typeface="+mn-lt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324466" y="974318"/>
            <a:ext cx="8563896" cy="9832"/>
          </a:xfrm>
          <a:prstGeom prst="line">
            <a:avLst/>
          </a:prstGeom>
          <a:solidFill>
            <a:srgbClr val="FF0000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AutoShape 24"/>
          <p:cNvSpPr>
            <a:spLocks noChangeArrowheads="1"/>
          </p:cNvSpPr>
          <p:nvPr/>
        </p:nvSpPr>
        <p:spPr bwMode="auto">
          <a:xfrm>
            <a:off x="3305056" y="4430642"/>
            <a:ext cx="2197440" cy="455684"/>
          </a:xfrm>
          <a:prstGeom prst="roundRect">
            <a:avLst>
              <a:gd name="adj" fmla="val 12486"/>
            </a:avLst>
          </a:prstGeom>
          <a:solidFill>
            <a:srgbClr val="DEF6F1"/>
          </a:solidFill>
          <a:ln w="12600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969696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81966" tIns="40166" rIns="81966" bIns="40166" anchor="ctr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 dirty="0" smtClean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C</a:t>
            </a:r>
            <a:r>
              <a:rPr lang="en-US" baseline="30000" dirty="0" smtClean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4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I Systems</a:t>
            </a:r>
            <a:endParaRPr lang="en-US" dirty="0">
              <a:solidFill>
                <a:srgbClr val="000000"/>
              </a:solidFill>
              <a:latin typeface="+mn-lt"/>
              <a:ea typeface="DejaVu LGC Sans" charset="0"/>
              <a:cs typeface="DejaVu LGC Sans" charset="0"/>
            </a:endParaRPr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ROLANDS &amp; ASSOCIATES Corporation</a:t>
            </a:r>
            <a:endParaRPr lang="en-US" dirty="0"/>
          </a:p>
        </p:txBody>
      </p:sp>
    </p:spTree>
  </p:cSld>
  <p:clrMapOvr>
    <a:masterClrMapping/>
  </p:clrMapOvr>
  <p:transition spd="med" advTm="5120"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0" y="3"/>
            <a:ext cx="9144000" cy="1858294"/>
          </a:xfrm>
          <a:prstGeom prst="rect">
            <a:avLst/>
          </a:prstGeom>
          <a:solidFill>
            <a:srgbClr val="E2FDBF"/>
          </a:solidFill>
          <a:ln w="50800">
            <a:noFill/>
            <a:round/>
            <a:headEnd type="diamond" w="med" len="med"/>
            <a:tailEnd type="stealth" w="med" len="med"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7169" name="Oval 1"/>
          <p:cNvSpPr>
            <a:spLocks noChangeArrowheads="1"/>
          </p:cNvSpPr>
          <p:nvPr/>
        </p:nvSpPr>
        <p:spPr bwMode="auto">
          <a:xfrm>
            <a:off x="5733833" y="5570446"/>
            <a:ext cx="1448640" cy="456527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1639" tIns="42452" rIns="81639" bIns="42452" anchor="ctr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Message</a:t>
            </a:r>
          </a:p>
          <a:p>
            <a:pPr algn="ctr">
              <a:tabLst>
                <a:tab pos="656650" algn="l"/>
                <a:tab pos="1313299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Browser</a:t>
            </a:r>
            <a:endParaRPr lang="en-US" sz="1200" dirty="0">
              <a:solidFill>
                <a:srgbClr val="000000"/>
              </a:solidFill>
              <a:latin typeface="+mn-lt"/>
              <a:ea typeface="DejaVu LGC Sans" charset="0"/>
              <a:cs typeface="DejaVu LGC Sans" charset="0"/>
            </a:endParaRPr>
          </a:p>
        </p:txBody>
      </p:sp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6972929" y="5390934"/>
            <a:ext cx="1447200" cy="456528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1639" tIns="42452" rIns="81639" bIns="42452" anchor="ctr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 sz="1200" dirty="0" err="1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JOI</a:t>
            </a:r>
            <a:endParaRPr lang="en-US" sz="1200" dirty="0">
              <a:solidFill>
                <a:srgbClr val="000000"/>
              </a:solidFill>
              <a:latin typeface="+mn-lt"/>
              <a:ea typeface="DejaVu LGC Sans" charset="0"/>
              <a:cs typeface="DejaVu LGC Sans" charset="0"/>
            </a:endParaRPr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6869448" y="5744792"/>
            <a:ext cx="1893600" cy="5703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1639" tIns="42452" rIns="81639" bIns="42452" anchor="ctr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DejaVu LGC Sans" charset="0"/>
                <a:cs typeface="DejaVu LGC Sans" charset="0"/>
              </a:rPr>
              <a:t>JTLS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H="1">
            <a:off x="0" y="4186595"/>
            <a:ext cx="9146881" cy="144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H="1">
            <a:off x="0" y="2649729"/>
            <a:ext cx="9146881" cy="1441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32978" y="4965284"/>
            <a:ext cx="1351694" cy="824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656650" algn="l"/>
              </a:tabLst>
            </a:pPr>
            <a:r>
              <a:rPr 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DejaVu LGC Sans" charset="0"/>
                <a:cs typeface="DejaVu LGC Sans" charset="0"/>
              </a:rPr>
              <a:t>Exercise</a:t>
            </a: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DejaVu LGC Sans" charset="0"/>
              <a:cs typeface="DejaVu LGC Sans" charset="0"/>
            </a:endParaRPr>
          </a:p>
          <a:p>
            <a:pPr algn="ctr">
              <a:tabLst>
                <a:tab pos="656650" algn="l"/>
              </a:tabLst>
            </a:pPr>
            <a:r>
              <a:rPr 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DejaVu LGC Sans" charset="0"/>
                <a:cs typeface="DejaVu LGC Sans" charset="0"/>
              </a:rPr>
              <a:t>Control</a:t>
            </a:r>
          </a:p>
          <a:p>
            <a:pPr algn="ctr">
              <a:tabLst>
                <a:tab pos="656650" algn="l"/>
              </a:tabLst>
            </a:pPr>
            <a:r>
              <a:rPr 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DejaVu LGC Sans" charset="0"/>
                <a:cs typeface="DejaVu LGC Sans" charset="0"/>
              </a:rPr>
              <a:t>Group</a:t>
            </a: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DejaVu LGC Sans" charset="0"/>
              <a:cs typeface="DejaVu LGC Sans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98320" y="3133941"/>
            <a:ext cx="1303005" cy="578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2452" rIns="81639" bIns="42452">
            <a:spAutoFit/>
          </a:bodyPr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DejaVu LGC Sans" charset="0"/>
                <a:cs typeface="DejaVu LGC Sans" charset="0"/>
              </a:rPr>
              <a:t>Component</a:t>
            </a: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DejaVu LGC Sans" charset="0"/>
              <a:cs typeface="DejaVu LGC Sans" charset="0"/>
            </a:endParaRPr>
          </a:p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DejaVu LGC Sans" charset="0"/>
                <a:cs typeface="DejaVu LGC Sans" charset="0"/>
              </a:rPr>
              <a:t>Level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27819" y="1594332"/>
            <a:ext cx="904568" cy="578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 sz="1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DejaVu LGC Sans" charset="0"/>
                <a:cs typeface="DejaVu LGC Sans" charset="0"/>
              </a:rPr>
              <a:t>JTF</a:t>
            </a: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DejaVu LGC Sans" charset="0"/>
                <a:cs typeface="DejaVu LGC Sans" charset="0"/>
              </a:rPr>
              <a:t> </a:t>
            </a:r>
          </a:p>
          <a:p>
            <a:pPr algn="ctr">
              <a:tabLst>
                <a:tab pos="656650" algn="l"/>
                <a:tab pos="1313299" algn="l"/>
              </a:tabLst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DejaVu LGC Sans" charset="0"/>
                <a:cs typeface="DejaVu LGC Sans" charset="0"/>
              </a:rPr>
              <a:t>Level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527516" y="243030"/>
            <a:ext cx="5993456" cy="516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2452" rIns="81639" bIns="42452"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DejaVu LGC Sans" charset="0"/>
                <a:cs typeface="DejaVu LGC Sans" charset="0"/>
              </a:rPr>
              <a:t>Typical JTLS Wargame/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DejaVu LGC Sans" charset="0"/>
                <a:cs typeface="DejaVu LGC Sans" charset="0"/>
              </a:rPr>
              <a:t>CPX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DejaVu LGC Sans" charset="0"/>
                <a:cs typeface="DejaVu LGC Sans" charset="0"/>
              </a:rPr>
              <a:t> Setup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451806" y="2873125"/>
            <a:ext cx="693863" cy="1009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2452" rIns="81639" bIns="42452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US" sz="1200" i="1" dirty="0" err="1" smtClean="0">
                <a:solidFill>
                  <a:srgbClr val="333399"/>
                </a:solidFill>
                <a:latin typeface="+mn-lt"/>
                <a:ea typeface="DejaVu LGC Sans" charset="0"/>
                <a:cs typeface="DejaVu LGC Sans" charset="0"/>
              </a:rPr>
              <a:t>JFMCC</a:t>
            </a:r>
            <a:endParaRPr lang="en-US" sz="1200" i="1" dirty="0" smtClean="0">
              <a:solidFill>
                <a:srgbClr val="333399"/>
              </a:solidFill>
              <a:latin typeface="+mn-lt"/>
              <a:ea typeface="DejaVu LGC Sans" charset="0"/>
              <a:cs typeface="DejaVu LGC Sans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US" sz="1200" i="1" dirty="0" err="1" smtClean="0">
                <a:solidFill>
                  <a:srgbClr val="333399"/>
                </a:solidFill>
                <a:latin typeface="+mn-lt"/>
                <a:ea typeface="DejaVu LGC Sans" charset="0"/>
                <a:cs typeface="DejaVu LGC Sans" charset="0"/>
              </a:rPr>
              <a:t>JFLCC</a:t>
            </a:r>
            <a:endParaRPr lang="en-US" sz="1200" i="1" dirty="0" smtClean="0">
              <a:solidFill>
                <a:srgbClr val="333399"/>
              </a:solidFill>
              <a:latin typeface="+mn-lt"/>
              <a:ea typeface="DejaVu LGC Sans" charset="0"/>
              <a:cs typeface="DejaVu LGC Sans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US" sz="1200" i="1" dirty="0" err="1" smtClean="0">
                <a:solidFill>
                  <a:srgbClr val="333399"/>
                </a:solidFill>
                <a:latin typeface="+mn-lt"/>
                <a:ea typeface="DejaVu LGC Sans" charset="0"/>
                <a:cs typeface="DejaVu LGC Sans" charset="0"/>
              </a:rPr>
              <a:t>JFACC</a:t>
            </a:r>
            <a:endParaRPr lang="en-US" sz="1200" i="1" dirty="0">
              <a:solidFill>
                <a:srgbClr val="333399"/>
              </a:solidFill>
              <a:latin typeface="+mn-lt"/>
              <a:ea typeface="DejaVu LGC Sans" charset="0"/>
              <a:cs typeface="DejaVu LGC Sans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US" sz="1200" i="1" dirty="0" err="1" smtClean="0">
                <a:solidFill>
                  <a:srgbClr val="333399"/>
                </a:solidFill>
                <a:latin typeface="+mn-lt"/>
                <a:ea typeface="DejaVu LGC Sans" charset="0"/>
                <a:cs typeface="DejaVu LGC Sans" charset="0"/>
              </a:rPr>
              <a:t>JSOF</a:t>
            </a:r>
            <a:endParaRPr lang="en-US" sz="1200" i="1" dirty="0">
              <a:solidFill>
                <a:srgbClr val="333399"/>
              </a:solidFill>
              <a:latin typeface="+mn-lt"/>
              <a:ea typeface="DejaVu LGC Sans" charset="0"/>
              <a:cs typeface="DejaVu LGC Sans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US" sz="1200" i="1" dirty="0" err="1" smtClean="0">
                <a:solidFill>
                  <a:srgbClr val="333399"/>
                </a:solidFill>
                <a:latin typeface="+mn-lt"/>
                <a:ea typeface="DejaVu LGC Sans" charset="0"/>
                <a:cs typeface="DejaVu LGC Sans" charset="0"/>
              </a:rPr>
              <a:t>JLOG</a:t>
            </a:r>
            <a:endParaRPr lang="en-US" sz="1200" i="1" dirty="0">
              <a:solidFill>
                <a:srgbClr val="333399"/>
              </a:solidFill>
              <a:latin typeface="+mn-lt"/>
              <a:ea typeface="DejaVu LGC Sans" charset="0"/>
              <a:cs typeface="DejaVu LGC Sans" charset="0"/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525249" y="1887379"/>
            <a:ext cx="453413" cy="270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2452" rIns="81639" bIns="42452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sz="1200" i="1" dirty="0" err="1">
                <a:solidFill>
                  <a:srgbClr val="333399"/>
                </a:solidFill>
                <a:latin typeface="+mn-lt"/>
                <a:ea typeface="DejaVu LGC Sans" charset="0"/>
                <a:cs typeface="DejaVu LGC Sans" charset="0"/>
              </a:rPr>
              <a:t>JTF</a:t>
            </a:r>
            <a:endParaRPr lang="en-US" sz="1200" i="1" dirty="0">
              <a:solidFill>
                <a:srgbClr val="333399"/>
              </a:solidFill>
              <a:latin typeface="+mn-lt"/>
              <a:ea typeface="DejaVu LGC Sans" charset="0"/>
              <a:cs typeface="DejaVu LGC Sans" charset="0"/>
            </a:endParaRPr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4483817" y="5683329"/>
            <a:ext cx="1231850" cy="381641"/>
          </a:xfrm>
          <a:prstGeom prst="leftArrow">
            <a:avLst>
              <a:gd name="adj1" fmla="val 50000"/>
              <a:gd name="adj2" fmla="val 94906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1919134" y="5486400"/>
            <a:ext cx="2509991" cy="7524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1639" tIns="42452" rIns="81639" bIns="42452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000" dirty="0" err="1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EXCON</a:t>
            </a:r>
            <a:endParaRPr lang="en-US" sz="2000" dirty="0">
              <a:solidFill>
                <a:srgbClr val="000000"/>
              </a:solidFill>
              <a:latin typeface="+mn-lt"/>
              <a:ea typeface="DejaVu LGC Sans" charset="0"/>
              <a:cs typeface="DejaVu LGC Sans" charset="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4816409" y="5364145"/>
            <a:ext cx="959962" cy="4550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2452" rIns="81639" bIns="42452">
            <a:spAutoFit/>
          </a:bodyPr>
          <a:lstStyle/>
          <a:p>
            <a:pPr>
              <a:tabLst>
                <a:tab pos="656650" algn="l"/>
              </a:tabLst>
            </a:pPr>
            <a:r>
              <a:rPr lang="en-US" sz="12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Formatted </a:t>
            </a:r>
          </a:p>
          <a:p>
            <a:pPr>
              <a:tabLst>
                <a:tab pos="656650" algn="l"/>
              </a:tabLst>
            </a:pPr>
            <a:r>
              <a:rPr lang="en-US" sz="12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Reports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7978389" y="4599647"/>
            <a:ext cx="940278" cy="824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2452" rIns="81639" bIns="42452">
            <a:spAutoFit/>
          </a:bodyPr>
          <a:lstStyle/>
          <a:p>
            <a:pPr>
              <a:tabLst>
                <a:tab pos="656650" algn="l"/>
              </a:tabLst>
            </a:pPr>
            <a:r>
              <a:rPr lang="en-US" sz="1200" dirty="0" err="1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OTH</a:t>
            </a:r>
            <a:r>
              <a:rPr lang="en-US" sz="12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-G </a:t>
            </a:r>
          </a:p>
          <a:p>
            <a:pPr>
              <a:tabLst>
                <a:tab pos="656650" algn="l"/>
              </a:tabLst>
            </a:pPr>
            <a:r>
              <a:rPr lang="en-US" sz="12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Track Data</a:t>
            </a:r>
          </a:p>
          <a:p>
            <a:pPr>
              <a:tabLst>
                <a:tab pos="656650" algn="l"/>
              </a:tabLst>
            </a:pPr>
            <a:r>
              <a:rPr lang="en-US" sz="12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Stream</a:t>
            </a:r>
          </a:p>
          <a:p>
            <a:pPr>
              <a:tabLst>
                <a:tab pos="656650" algn="l"/>
              </a:tabLst>
            </a:pPr>
            <a:endParaRPr lang="en-US" sz="1200" dirty="0">
              <a:solidFill>
                <a:srgbClr val="000000"/>
              </a:solidFill>
              <a:latin typeface="+mn-lt"/>
              <a:ea typeface="DejaVu LGC Sans" charset="0"/>
              <a:cs typeface="DejaVu LGC Sans" charset="0"/>
            </a:endParaRPr>
          </a:p>
        </p:txBody>
      </p:sp>
      <p:sp>
        <p:nvSpPr>
          <p:cNvPr id="7187" name="Oval 19"/>
          <p:cNvSpPr>
            <a:spLocks noChangeArrowheads="1"/>
          </p:cNvSpPr>
          <p:nvPr/>
        </p:nvSpPr>
        <p:spPr bwMode="auto">
          <a:xfrm>
            <a:off x="3099499" y="3265997"/>
            <a:ext cx="2057760" cy="529254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1639" tIns="42452" rIns="81639" bIns="42452" anchor="ctr"/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US" sz="12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Message </a:t>
            </a:r>
          </a:p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US" sz="12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System</a:t>
            </a:r>
          </a:p>
        </p:txBody>
      </p:sp>
      <p:sp>
        <p:nvSpPr>
          <p:cNvPr id="7188" name="Oval 20"/>
          <p:cNvSpPr>
            <a:spLocks noChangeArrowheads="1"/>
          </p:cNvSpPr>
          <p:nvPr/>
        </p:nvSpPr>
        <p:spPr bwMode="auto">
          <a:xfrm>
            <a:off x="6251148" y="1583981"/>
            <a:ext cx="2666880" cy="76184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1639" tIns="42452" rIns="81639" bIns="42452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600" dirty="0" err="1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JTF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 COP - C2PC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3737806" y="2254622"/>
            <a:ext cx="788441" cy="824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2452" rIns="81639" bIns="42452">
            <a:spAutoFit/>
          </a:bodyPr>
          <a:lstStyle/>
          <a:p>
            <a:pPr>
              <a:tabLst>
                <a:tab pos="656650" algn="l"/>
              </a:tabLst>
            </a:pPr>
            <a:r>
              <a:rPr lang="en-US" sz="12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Reports/</a:t>
            </a:r>
          </a:p>
          <a:p>
            <a:pPr>
              <a:tabLst>
                <a:tab pos="656650" algn="l"/>
              </a:tabLst>
            </a:pPr>
            <a:r>
              <a:rPr lang="en-US" sz="12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Returns/</a:t>
            </a:r>
          </a:p>
          <a:p>
            <a:pPr>
              <a:tabLst>
                <a:tab pos="656650" algn="l"/>
              </a:tabLst>
            </a:pPr>
            <a:r>
              <a:rPr lang="en-US" sz="12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Phone</a:t>
            </a:r>
          </a:p>
          <a:p>
            <a:pPr>
              <a:tabLst>
                <a:tab pos="656650" algn="l"/>
              </a:tabLst>
            </a:pPr>
            <a:r>
              <a:rPr lang="en-US" sz="12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Email</a:t>
            </a: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5328321" y="4384643"/>
            <a:ext cx="1161748" cy="824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2452" rIns="81639" bIns="42452">
            <a:spAutoFit/>
          </a:bodyPr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 sz="1200" i="1" dirty="0">
                <a:solidFill>
                  <a:srgbClr val="333399"/>
                </a:solidFill>
                <a:latin typeface="+mn-lt"/>
                <a:ea typeface="DejaVu LGC Sans" charset="0"/>
                <a:cs typeface="DejaVu LGC Sans" charset="0"/>
              </a:rPr>
              <a:t>Tactical Level</a:t>
            </a:r>
          </a:p>
          <a:p>
            <a:pPr algn="ctr">
              <a:tabLst>
                <a:tab pos="656650" algn="l"/>
                <a:tab pos="1313299" algn="l"/>
              </a:tabLst>
            </a:pPr>
            <a:r>
              <a:rPr lang="en-US" sz="1200" i="1" dirty="0" smtClean="0">
                <a:solidFill>
                  <a:srgbClr val="333399"/>
                </a:solidFill>
                <a:latin typeface="+mn-lt"/>
                <a:ea typeface="DejaVu LGC Sans" charset="0"/>
                <a:cs typeface="DejaVu LGC Sans" charset="0"/>
              </a:rPr>
              <a:t>Units,</a:t>
            </a:r>
          </a:p>
          <a:p>
            <a:pPr algn="ctr">
              <a:tabLst>
                <a:tab pos="656650" algn="l"/>
                <a:tab pos="1313299" algn="l"/>
              </a:tabLst>
            </a:pPr>
            <a:r>
              <a:rPr lang="en-US" sz="1200" i="1" dirty="0" smtClean="0">
                <a:solidFill>
                  <a:srgbClr val="333399"/>
                </a:solidFill>
                <a:latin typeface="+mn-lt"/>
                <a:ea typeface="DejaVu LGC Sans" charset="0"/>
                <a:cs typeface="DejaVu LGC Sans" charset="0"/>
              </a:rPr>
              <a:t>Squadrons</a:t>
            </a:r>
          </a:p>
          <a:p>
            <a:pPr algn="ctr">
              <a:tabLst>
                <a:tab pos="656650" algn="l"/>
                <a:tab pos="1313299" algn="l"/>
              </a:tabLst>
            </a:pPr>
            <a:r>
              <a:rPr lang="en-US" sz="1200" i="1" dirty="0" smtClean="0">
                <a:solidFill>
                  <a:srgbClr val="333399"/>
                </a:solidFill>
                <a:latin typeface="+mn-lt"/>
                <a:ea typeface="DejaVu LGC Sans" charset="0"/>
                <a:cs typeface="DejaVu LGC Sans" charset="0"/>
              </a:rPr>
              <a:t>Ships</a:t>
            </a:r>
            <a:endParaRPr lang="en-US" sz="1200" i="1" dirty="0">
              <a:solidFill>
                <a:srgbClr val="333399"/>
              </a:solidFill>
              <a:latin typeface="+mn-lt"/>
              <a:ea typeface="DejaVu LGC Sans" charset="0"/>
              <a:cs typeface="DejaVu LGC Sans" charset="0"/>
            </a:endParaRPr>
          </a:p>
        </p:txBody>
      </p:sp>
      <p:sp>
        <p:nvSpPr>
          <p:cNvPr id="7191" name="Oval 23"/>
          <p:cNvSpPr>
            <a:spLocks noChangeArrowheads="1"/>
          </p:cNvSpPr>
          <p:nvPr/>
        </p:nvSpPr>
        <p:spPr bwMode="auto">
          <a:xfrm>
            <a:off x="1651819" y="3226670"/>
            <a:ext cx="1921488" cy="598077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1639" tIns="42452" rIns="81639" bIns="42452" anchor="ctr"/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US" sz="12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Training Audience</a:t>
            </a:r>
          </a:p>
        </p:txBody>
      </p:sp>
      <p:sp>
        <p:nvSpPr>
          <p:cNvPr id="7193" name="Oval 25"/>
          <p:cNvSpPr>
            <a:spLocks noChangeArrowheads="1"/>
          </p:cNvSpPr>
          <p:nvPr/>
        </p:nvSpPr>
        <p:spPr bwMode="auto">
          <a:xfrm>
            <a:off x="3075159" y="1744137"/>
            <a:ext cx="2057760" cy="517281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1639" tIns="42452" rIns="81639" bIns="42452" anchor="ctr"/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US" sz="12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Message </a:t>
            </a:r>
          </a:p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US" sz="12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System</a:t>
            </a:r>
          </a:p>
        </p:txBody>
      </p:sp>
      <p:sp>
        <p:nvSpPr>
          <p:cNvPr id="7194" name="Oval 26"/>
          <p:cNvSpPr>
            <a:spLocks noChangeArrowheads="1"/>
          </p:cNvSpPr>
          <p:nvPr/>
        </p:nvSpPr>
        <p:spPr bwMode="auto">
          <a:xfrm>
            <a:off x="1681316" y="1744138"/>
            <a:ext cx="1926644" cy="5271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1639" tIns="42452" rIns="81639" bIns="42452" anchor="ctr"/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US" sz="12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Training Audience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735767" y="3943350"/>
            <a:ext cx="1562215" cy="1621703"/>
            <a:chOff x="3342487" y="4070554"/>
            <a:chExt cx="1562215" cy="1494499"/>
          </a:xfrm>
        </p:grpSpPr>
        <p:sp>
          <p:nvSpPr>
            <p:cNvPr id="7185" name="Text Box 17"/>
            <p:cNvSpPr txBox="1">
              <a:spLocks noChangeArrowheads="1"/>
            </p:cNvSpPr>
            <p:nvPr/>
          </p:nvSpPr>
          <p:spPr bwMode="auto">
            <a:xfrm>
              <a:off x="3805022" y="4523314"/>
              <a:ext cx="1099680" cy="6397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2452" rIns="81639" bIns="42452">
              <a:spAutoFit/>
            </a:bodyPr>
            <a:lstStyle/>
            <a:p>
              <a:pPr>
                <a:tabLst>
                  <a:tab pos="656650" algn="l"/>
                </a:tabLst>
              </a:pPr>
              <a:r>
                <a:rPr lang="en-US" sz="1200" dirty="0">
                  <a:solidFill>
                    <a:srgbClr val="000000"/>
                  </a:solidFill>
                  <a:latin typeface="+mn-lt"/>
                  <a:ea typeface="DejaVu LGC Sans" charset="0"/>
                  <a:cs typeface="DejaVu LGC Sans" charset="0"/>
                </a:rPr>
                <a:t>Embellished</a:t>
              </a:r>
            </a:p>
            <a:p>
              <a:pPr>
                <a:tabLst>
                  <a:tab pos="656650" algn="l"/>
                </a:tabLst>
              </a:pPr>
              <a:r>
                <a:rPr lang="en-US" sz="1200" dirty="0">
                  <a:solidFill>
                    <a:srgbClr val="000000"/>
                  </a:solidFill>
                  <a:latin typeface="+mn-lt"/>
                  <a:ea typeface="DejaVu LGC Sans" charset="0"/>
                  <a:cs typeface="DejaVu LGC Sans" charset="0"/>
                </a:rPr>
                <a:t>Formatted </a:t>
              </a:r>
            </a:p>
            <a:p>
              <a:pPr>
                <a:tabLst>
                  <a:tab pos="656650" algn="l"/>
                </a:tabLst>
              </a:pPr>
              <a:r>
                <a:rPr lang="en-US" sz="1200" dirty="0">
                  <a:solidFill>
                    <a:srgbClr val="000000"/>
                  </a:solidFill>
                  <a:latin typeface="+mn-lt"/>
                  <a:ea typeface="DejaVu LGC Sans" charset="0"/>
                  <a:cs typeface="DejaVu LGC Sans" charset="0"/>
                </a:rPr>
                <a:t>Reports/</a:t>
              </a:r>
              <a:r>
                <a:rPr lang="en-US" sz="1200" dirty="0" err="1">
                  <a:solidFill>
                    <a:srgbClr val="000000"/>
                  </a:solidFill>
                  <a:latin typeface="+mn-lt"/>
                  <a:ea typeface="DejaVu LGC Sans" charset="0"/>
                  <a:cs typeface="DejaVu LGC Sans" charset="0"/>
                </a:rPr>
                <a:t>ATO</a:t>
              </a:r>
              <a:endParaRPr lang="en-US" sz="12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endParaRPr>
            </a:p>
          </p:txBody>
        </p:sp>
        <p:sp>
          <p:nvSpPr>
            <p:cNvPr id="7195" name="AutoShape 27"/>
            <p:cNvSpPr>
              <a:spLocks noChangeArrowheads="1"/>
            </p:cNvSpPr>
            <p:nvPr/>
          </p:nvSpPr>
          <p:spPr bwMode="auto">
            <a:xfrm>
              <a:off x="3342487" y="4070554"/>
              <a:ext cx="610560" cy="1494499"/>
            </a:xfrm>
            <a:prstGeom prst="upDownArrow">
              <a:avLst>
                <a:gd name="adj1" fmla="val 50000"/>
                <a:gd name="adj2" fmla="val 770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212249" y="3905250"/>
            <a:ext cx="1095560" cy="1571315"/>
            <a:chOff x="1838633" y="4080386"/>
            <a:chExt cx="1095560" cy="1474835"/>
          </a:xfrm>
        </p:grpSpPr>
        <p:sp>
          <p:nvSpPr>
            <p:cNvPr id="7192" name="Text Box 24"/>
            <p:cNvSpPr txBox="1">
              <a:spLocks noChangeArrowheads="1"/>
            </p:cNvSpPr>
            <p:nvPr/>
          </p:nvSpPr>
          <p:spPr bwMode="auto">
            <a:xfrm>
              <a:off x="2298038" y="4621640"/>
              <a:ext cx="636155" cy="4550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2452" rIns="81639" bIns="42452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en-US" sz="1200" dirty="0">
                  <a:solidFill>
                    <a:srgbClr val="000000"/>
                  </a:solidFill>
                  <a:latin typeface="+mn-lt"/>
                  <a:ea typeface="DejaVu LGC Sans" charset="0"/>
                  <a:cs typeface="DejaVu LGC Sans" charset="0"/>
                </a:rPr>
                <a:t>Phone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en-US" sz="1200" dirty="0">
                  <a:solidFill>
                    <a:srgbClr val="000000"/>
                  </a:solidFill>
                  <a:latin typeface="+mn-lt"/>
                  <a:ea typeface="DejaVu LGC Sans" charset="0"/>
                  <a:cs typeface="DejaVu LGC Sans" charset="0"/>
                </a:rPr>
                <a:t>Email</a:t>
              </a:r>
            </a:p>
          </p:txBody>
        </p:sp>
        <p:sp>
          <p:nvSpPr>
            <p:cNvPr id="7196" name="AutoShape 28"/>
            <p:cNvSpPr>
              <a:spLocks noChangeArrowheads="1"/>
            </p:cNvSpPr>
            <p:nvPr/>
          </p:nvSpPr>
          <p:spPr bwMode="auto">
            <a:xfrm>
              <a:off x="1838633" y="4080386"/>
              <a:ext cx="609120" cy="1474835"/>
            </a:xfrm>
            <a:prstGeom prst="upDownArrow">
              <a:avLst>
                <a:gd name="adj1" fmla="val 50000"/>
                <a:gd name="adj2" fmla="val 77182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</p:grpSp>
      <p:sp>
        <p:nvSpPr>
          <p:cNvPr id="7197" name="AutoShape 29"/>
          <p:cNvSpPr>
            <a:spLocks noChangeArrowheads="1"/>
          </p:cNvSpPr>
          <p:nvPr/>
        </p:nvSpPr>
        <p:spPr bwMode="auto">
          <a:xfrm>
            <a:off x="3126657" y="2241754"/>
            <a:ext cx="520629" cy="1012722"/>
          </a:xfrm>
          <a:prstGeom prst="upDownArrow">
            <a:avLst>
              <a:gd name="adj1" fmla="val 50000"/>
              <a:gd name="adj2" fmla="val 47345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 flipV="1">
            <a:off x="7600950" y="4090219"/>
            <a:ext cx="28882" cy="1224731"/>
          </a:xfrm>
          <a:prstGeom prst="line">
            <a:avLst/>
          </a:prstGeom>
          <a:noFill/>
          <a:ln w="1047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 flipH="1" flipV="1">
            <a:off x="7875639" y="2399071"/>
            <a:ext cx="1536" cy="2906354"/>
          </a:xfrm>
          <a:prstGeom prst="line">
            <a:avLst/>
          </a:prstGeom>
          <a:noFill/>
          <a:ln w="1047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200" name="Oval 32"/>
          <p:cNvSpPr>
            <a:spLocks noChangeArrowheads="1"/>
          </p:cNvSpPr>
          <p:nvPr/>
        </p:nvSpPr>
        <p:spPr bwMode="auto">
          <a:xfrm>
            <a:off x="6408000" y="2745647"/>
            <a:ext cx="2529523" cy="1285579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1639" tIns="42452" rIns="81639" bIns="42452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6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Component </a:t>
            </a:r>
            <a:r>
              <a:rPr lang="en-US" sz="1600" dirty="0" err="1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COPs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 - 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6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C2PC</a:t>
            </a: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275305" y="865241"/>
            <a:ext cx="8563896" cy="9832"/>
          </a:xfrm>
          <a:prstGeom prst="line">
            <a:avLst/>
          </a:prstGeom>
          <a:solidFill>
            <a:srgbClr val="FF0000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ROLANDS &amp; ASSOCIATES Corporation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895600" y="398211"/>
            <a:ext cx="6248400" cy="516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it-IT" sz="2800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DejaVu LGC Sans" charset="0"/>
                <a:cs typeface="DejaVu LGC Sans" charset="0"/>
              </a:rPr>
              <a:t>CAX “Machine”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90750" y="1905001"/>
            <a:ext cx="3801570" cy="3705918"/>
            <a:chOff x="2025" y="1281"/>
            <a:chExt cx="2348" cy="2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173" y="1281"/>
              <a:ext cx="1189" cy="996"/>
              <a:chOff x="2173" y="1281"/>
              <a:chExt cx="1189" cy="996"/>
            </a:xfrm>
          </p:grpSpPr>
          <p:sp>
            <p:nvSpPr>
              <p:cNvPr id="11269" name="AutoShape 5"/>
              <p:cNvSpPr>
                <a:spLocks noChangeArrowheads="1"/>
              </p:cNvSpPr>
              <p:nvPr/>
            </p:nvSpPr>
            <p:spPr bwMode="auto">
              <a:xfrm>
                <a:off x="2173" y="1281"/>
                <a:ext cx="1189" cy="996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360">
                <a:miter lim="800000"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1270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75" y="1931"/>
                <a:ext cx="528" cy="143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Down">
                  <a:avLst>
                    <a:gd name="adj" fmla="val 0"/>
                  </a:avLst>
                </a:prstTxWarp>
              </a:bodyPr>
              <a:lstStyle/>
              <a:p>
                <a:pPr algn="ctr"/>
                <a:r>
                  <a:rPr lang="en-US" sz="3300" kern="10" dirty="0" err="1" smtClean="0"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EXCON</a:t>
                </a:r>
                <a:endParaRPr lang="en-US" sz="3300" kern="10" dirty="0" smtClean="0"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solidFill>
                    <a:srgbClr val="FFFFFF"/>
                  </a:solidFill>
                  <a:latin typeface="Arial Black"/>
                </a:endParaRP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025" y="2151"/>
              <a:ext cx="1322" cy="1107"/>
              <a:chOff x="2025" y="2151"/>
              <a:chExt cx="1322" cy="1107"/>
            </a:xfrm>
          </p:grpSpPr>
          <p:sp>
            <p:nvSpPr>
              <p:cNvPr id="11272" name="AutoShape 8"/>
              <p:cNvSpPr>
                <a:spLocks noChangeArrowheads="1"/>
              </p:cNvSpPr>
              <p:nvPr/>
            </p:nvSpPr>
            <p:spPr bwMode="auto">
              <a:xfrm>
                <a:off x="2025" y="2151"/>
                <a:ext cx="1322" cy="1107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360">
                <a:miter lim="800000"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1273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366" y="2909"/>
                <a:ext cx="528" cy="143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Down">
                  <a:avLst>
                    <a:gd name="adj" fmla="val 0"/>
                  </a:avLst>
                </a:prstTxWarp>
              </a:bodyPr>
              <a:lstStyle/>
              <a:p>
                <a:pPr algn="ctr"/>
                <a:r>
                  <a:rPr lang="en-US" sz="3300" kern="10" dirty="0"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J T L S</a:t>
                </a: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3051" y="1496"/>
              <a:ext cx="1322" cy="1107"/>
              <a:chOff x="3051" y="1496"/>
              <a:chExt cx="1322" cy="1107"/>
            </a:xfrm>
          </p:grpSpPr>
          <p:sp>
            <p:nvSpPr>
              <p:cNvPr id="11275" name="AutoShape 11"/>
              <p:cNvSpPr>
                <a:spLocks noChangeArrowheads="1"/>
              </p:cNvSpPr>
              <p:nvPr/>
            </p:nvSpPr>
            <p:spPr bwMode="auto">
              <a:xfrm>
                <a:off x="3051" y="1496"/>
                <a:ext cx="1322" cy="1107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360">
                <a:miter lim="800000"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1276" name="WordArt 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3392" y="2217"/>
                <a:ext cx="614" cy="157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Down">
                  <a:avLst>
                    <a:gd name="adj" fmla="val 0"/>
                  </a:avLst>
                </a:prstTxWarp>
              </a:bodyPr>
              <a:lstStyle/>
              <a:p>
                <a:pPr algn="ctr"/>
                <a:r>
                  <a:rPr lang="en-US" sz="3300" kern="10" dirty="0"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Audience</a:t>
                </a:r>
              </a:p>
            </p:txBody>
          </p:sp>
          <p:sp>
            <p:nvSpPr>
              <p:cNvPr id="11277" name="WordArt 13"/>
              <p:cNvSpPr>
                <a:spLocks noChangeArrowheads="1" noChangeShapeType="1" noTextEdit="1"/>
              </p:cNvSpPr>
              <p:nvPr/>
            </p:nvSpPr>
            <p:spPr bwMode="auto">
              <a:xfrm>
                <a:off x="3542" y="1748"/>
                <a:ext cx="528" cy="143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0800000"/>
                  </a:avLst>
                </a:prstTxWarp>
              </a:bodyPr>
              <a:lstStyle/>
              <a:p>
                <a:pPr algn="ctr"/>
                <a:r>
                  <a:rPr lang="en-US" sz="3300" kern="10" dirty="0"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Training</a:t>
                </a:r>
              </a:p>
            </p:txBody>
          </p:sp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3038" y="2489"/>
              <a:ext cx="1189" cy="996"/>
              <a:chOff x="3038" y="2489"/>
              <a:chExt cx="1189" cy="996"/>
            </a:xfrm>
          </p:grpSpPr>
          <p:sp>
            <p:nvSpPr>
              <p:cNvPr id="11279" name="AutoShape 15"/>
              <p:cNvSpPr>
                <a:spLocks noChangeArrowheads="1"/>
              </p:cNvSpPr>
              <p:nvPr/>
            </p:nvSpPr>
            <p:spPr bwMode="auto">
              <a:xfrm>
                <a:off x="3038" y="2489"/>
                <a:ext cx="1189" cy="996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360">
                <a:miter lim="800000"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1280" name="WordArt 1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302" y="3175"/>
                <a:ext cx="528" cy="143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Down">
                  <a:avLst>
                    <a:gd name="adj" fmla="val 0"/>
                  </a:avLst>
                </a:prstTxWarp>
              </a:bodyPr>
              <a:lstStyle/>
              <a:p>
                <a:pPr algn="ctr"/>
                <a:r>
                  <a:rPr lang="pl-PL" sz="3300" kern="10" dirty="0"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S U I T E</a:t>
                </a:r>
                <a:endParaRPr lang="en-US" sz="3300" kern="10" dirty="0"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solidFill>
                    <a:srgbClr val="FFFFFF"/>
                  </a:solidFill>
                  <a:latin typeface="Arial Black"/>
                </a:endParaRPr>
              </a:p>
            </p:txBody>
          </p:sp>
          <p:sp>
            <p:nvSpPr>
              <p:cNvPr id="11281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422" y="2733"/>
                <a:ext cx="528" cy="143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0800000"/>
                  </a:avLst>
                </a:prstTxWarp>
              </a:bodyPr>
              <a:lstStyle/>
              <a:p>
                <a:pPr algn="ctr"/>
                <a:r>
                  <a:rPr lang="en-US" sz="3300" kern="10" dirty="0"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JTLS TOOLS</a:t>
                </a:r>
              </a:p>
            </p:txBody>
          </p: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6867526" y="3781426"/>
            <a:ext cx="1790699" cy="2381249"/>
            <a:chOff x="5174" y="3280"/>
            <a:chExt cx="1000" cy="10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286" name="AutoShape 22"/>
            <p:cNvSpPr>
              <a:spLocks noChangeArrowheads="1"/>
            </p:cNvSpPr>
            <p:nvPr/>
          </p:nvSpPr>
          <p:spPr bwMode="auto">
            <a:xfrm>
              <a:off x="5375" y="3529"/>
              <a:ext cx="799" cy="849"/>
            </a:xfrm>
            <a:prstGeom prst="foldedCorner">
              <a:avLst>
                <a:gd name="adj" fmla="val 12500"/>
              </a:avLst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SzPct val="45000"/>
                <a:tabLst>
                  <a:tab pos="656650" algn="l"/>
                </a:tabLst>
              </a:pPr>
              <a:r>
                <a:rPr lang="it-IT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Lessons</a:t>
              </a:r>
            </a:p>
            <a:p>
              <a:pPr algn="ctr">
                <a:buSzPct val="45000"/>
                <a:tabLst>
                  <a:tab pos="656650" algn="l"/>
                </a:tabLst>
              </a:pPr>
              <a:endParaRPr lang="it-IT" dirty="0">
                <a:solidFill>
                  <a:srgbClr val="000000"/>
                </a:solidFill>
                <a:ea typeface="DejaVu LGC Sans" charset="0"/>
                <a:cs typeface="DejaVu LGC Sans" charset="0"/>
              </a:endParaRPr>
            </a:p>
            <a:p>
              <a:pPr algn="ctr">
                <a:buSzPct val="45000"/>
                <a:tabLst>
                  <a:tab pos="656650" algn="l"/>
                </a:tabLst>
              </a:pPr>
              <a:r>
                <a:rPr lang="it-IT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Learned</a:t>
              </a:r>
            </a:p>
          </p:txBody>
        </p:sp>
        <p:sp>
          <p:nvSpPr>
            <p:cNvPr id="11287" name="AutoShape 23"/>
            <p:cNvSpPr>
              <a:spLocks noChangeArrowheads="1"/>
            </p:cNvSpPr>
            <p:nvPr/>
          </p:nvSpPr>
          <p:spPr bwMode="auto">
            <a:xfrm>
              <a:off x="5275" y="3430"/>
              <a:ext cx="799" cy="849"/>
            </a:xfrm>
            <a:prstGeom prst="foldedCorner">
              <a:avLst>
                <a:gd name="adj" fmla="val 12500"/>
              </a:avLst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SzPct val="45000"/>
                <a:tabLst>
                  <a:tab pos="656650" algn="l"/>
                </a:tabLst>
              </a:pPr>
              <a:r>
                <a:rPr lang="it-IT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Lessons</a:t>
              </a:r>
            </a:p>
            <a:p>
              <a:pPr algn="ctr">
                <a:buSzPct val="45000"/>
                <a:tabLst>
                  <a:tab pos="656650" algn="l"/>
                </a:tabLst>
              </a:pPr>
              <a:endParaRPr lang="it-IT" dirty="0">
                <a:solidFill>
                  <a:srgbClr val="000000"/>
                </a:solidFill>
                <a:ea typeface="DejaVu LGC Sans" charset="0"/>
                <a:cs typeface="DejaVu LGC Sans" charset="0"/>
              </a:endParaRPr>
            </a:p>
            <a:p>
              <a:pPr algn="ctr">
                <a:buSzPct val="45000"/>
                <a:tabLst>
                  <a:tab pos="656650" algn="l"/>
                </a:tabLst>
              </a:pPr>
              <a:r>
                <a:rPr lang="it-IT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Learned</a:t>
              </a:r>
            </a:p>
          </p:txBody>
        </p:sp>
        <p:sp>
          <p:nvSpPr>
            <p:cNvPr id="11288" name="AutoShape 24"/>
            <p:cNvSpPr>
              <a:spLocks noChangeArrowheads="1"/>
            </p:cNvSpPr>
            <p:nvPr/>
          </p:nvSpPr>
          <p:spPr bwMode="auto">
            <a:xfrm>
              <a:off x="5174" y="3280"/>
              <a:ext cx="799" cy="849"/>
            </a:xfrm>
            <a:prstGeom prst="foldedCorner">
              <a:avLst>
                <a:gd name="adj" fmla="val 12500"/>
              </a:avLst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buSzPct val="45000"/>
                <a:tabLst>
                  <a:tab pos="656650" algn="l"/>
                </a:tabLst>
              </a:pPr>
              <a:r>
                <a:rPr lang="it-IT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Lessons</a:t>
              </a:r>
            </a:p>
            <a:p>
              <a:pPr algn="ctr">
                <a:buSzPct val="45000"/>
                <a:tabLst>
                  <a:tab pos="656650" algn="l"/>
                </a:tabLst>
              </a:pPr>
              <a:r>
                <a:rPr lang="it-IT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Learned</a:t>
              </a:r>
              <a:endParaRPr lang="it-IT" dirty="0">
                <a:solidFill>
                  <a:srgbClr val="000000"/>
                </a:solidFill>
                <a:ea typeface="DejaVu LGC Sans" charset="0"/>
                <a:cs typeface="DejaVu LGC Sans" charset="0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 bwMode="auto">
          <a:xfrm>
            <a:off x="2886075" y="981075"/>
            <a:ext cx="6115050" cy="0"/>
          </a:xfrm>
          <a:prstGeom prst="line">
            <a:avLst/>
          </a:prstGeom>
          <a:solidFill>
            <a:srgbClr val="FF0000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0" y="1466851"/>
            <a:ext cx="9026013" cy="351196"/>
          </a:xfrm>
          <a:prstGeom prst="rect">
            <a:avLst/>
          </a:prstGeom>
          <a:solidFill>
            <a:srgbClr val="E2FDBF"/>
          </a:solidFill>
          <a:ln w="50800">
            <a:noFill/>
            <a:round/>
            <a:headEnd type="diamond" w="med" len="med"/>
            <a:tailEnd type="stealth" w="med" len="med"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29" name="Striped Right Arrow 28"/>
          <p:cNvSpPr/>
          <p:nvPr/>
        </p:nvSpPr>
        <p:spPr bwMode="auto">
          <a:xfrm rot="1371304">
            <a:off x="5968690" y="3923247"/>
            <a:ext cx="831107" cy="838200"/>
          </a:xfrm>
          <a:prstGeom prst="stripedRightArrow">
            <a:avLst/>
          </a:prstGeom>
          <a:noFill/>
          <a:ln w="50800">
            <a:solidFill>
              <a:schemeClr val="tx1">
                <a:lumMod val="75000"/>
                <a:lumOff val="25000"/>
              </a:schemeClr>
            </a:solidFill>
            <a:round/>
            <a:headEnd type="diamond" w="med" len="med"/>
            <a:tailEnd type="stealth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/>
            <a:endParaRPr lang="en-US"/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385035" y="1583098"/>
            <a:ext cx="1977165" cy="1426801"/>
            <a:chOff x="274" y="881"/>
            <a:chExt cx="1649" cy="8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283" name="AutoShape 19"/>
            <p:cNvSpPr>
              <a:spLocks noChangeArrowheads="1"/>
            </p:cNvSpPr>
            <p:nvPr/>
          </p:nvSpPr>
          <p:spPr bwMode="auto">
            <a:xfrm>
              <a:off x="274" y="881"/>
              <a:ext cx="1649" cy="849"/>
            </a:xfrm>
            <a:prstGeom prst="cloudCallout">
              <a:avLst>
                <a:gd name="adj1" fmla="val 55782"/>
                <a:gd name="adj2" fmla="val 75259"/>
              </a:avLst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Text Box 20"/>
            <p:cNvSpPr txBox="1">
              <a:spLocks noChangeArrowheads="1"/>
            </p:cNvSpPr>
            <p:nvPr/>
          </p:nvSpPr>
          <p:spPr bwMode="auto">
            <a:xfrm>
              <a:off x="571" y="1081"/>
              <a:ext cx="1075" cy="4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SzPct val="45000"/>
                <a:tabLst>
                  <a:tab pos="656650" algn="l"/>
                </a:tabLst>
              </a:pPr>
              <a:r>
                <a:rPr lang="it-IT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CAX</a:t>
              </a:r>
            </a:p>
            <a:p>
              <a:pPr algn="ctr">
                <a:buSzPct val="45000"/>
                <a:tabLst>
                  <a:tab pos="656650" algn="l"/>
                </a:tabLst>
              </a:pPr>
              <a:r>
                <a:rPr lang="it-IT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Objectives</a:t>
              </a:r>
            </a:p>
          </p:txBody>
        </p:sp>
      </p:grp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ROLANDS &amp; ASSOCIATES Corporation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</a:t>
            </a:r>
          </a:p>
        </p:txBody>
      </p:sp>
      <p:pic>
        <p:nvPicPr>
          <p:cNvPr id="45058" name="Picture 2" descr="https://encrypted-tbn0.google.com/images?q=tbn:ANd9GcTTWUrIACB3sRt8bfH_daDBVvd4w-MxIR1X9hzyQWGM5bZmDa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7575" y="2516187"/>
            <a:ext cx="2127250" cy="29781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ROLANDS &amp; ASSOCIATES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87538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://miriadna.com/desctopwalls/images/max/Somewhere-in-the-desert.jpg"/>
          <p:cNvPicPr preferRelativeResize="0">
            <a:picLocks noChangeArrowheads="1"/>
          </p:cNvPicPr>
          <p:nvPr/>
        </p:nvPicPr>
        <p:blipFill>
          <a:blip r:embed="rId3" cstate="print">
            <a:lum bright="16000" contrast="-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00" y="3865366"/>
            <a:ext cx="2371680" cy="15784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2000" y="3886968"/>
            <a:ext cx="2361600" cy="1600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2800" y="1600009"/>
            <a:ext cx="2361600" cy="1542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2001" y="1600008"/>
            <a:ext cx="2400480" cy="15784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59361" y="523875"/>
            <a:ext cx="5798880" cy="4182541"/>
            <a:chOff x="1569" y="481"/>
            <a:chExt cx="4027" cy="27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3319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86" y="1640"/>
              <a:ext cx="2885" cy="16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3320" name="Freeform 8"/>
            <p:cNvSpPr>
              <a:spLocks noChangeArrowheads="1"/>
            </p:cNvSpPr>
            <p:nvPr/>
          </p:nvSpPr>
          <p:spPr bwMode="auto">
            <a:xfrm>
              <a:off x="2464" y="1090"/>
              <a:ext cx="1377" cy="621"/>
            </a:xfrm>
            <a:custGeom>
              <a:avLst/>
              <a:gdLst/>
              <a:ahLst/>
              <a:cxnLst>
                <a:cxn ang="0">
                  <a:pos x="184" y="144"/>
                </a:cxn>
                <a:cxn ang="0">
                  <a:pos x="184" y="0"/>
                </a:cxn>
                <a:cxn ang="0">
                  <a:pos x="832" y="0"/>
                </a:cxn>
                <a:cxn ang="0">
                  <a:pos x="832" y="144"/>
                </a:cxn>
                <a:cxn ang="0">
                  <a:pos x="1008" y="144"/>
                </a:cxn>
                <a:cxn ang="0">
                  <a:pos x="504" y="536"/>
                </a:cxn>
                <a:cxn ang="0">
                  <a:pos x="0" y="144"/>
                </a:cxn>
                <a:cxn ang="0">
                  <a:pos x="184" y="144"/>
                </a:cxn>
              </a:cxnLst>
              <a:rect l="0" t="0" r="r" b="b"/>
              <a:pathLst/>
            </a:custGeom>
            <a:solidFill>
              <a:srgbClr val="114FFB"/>
            </a:solidFill>
            <a:ln w="12600">
              <a:solidFill>
                <a:srgbClr val="FFFFFF"/>
              </a:solidFill>
              <a:round/>
              <a:headEnd/>
              <a:tailEnd/>
            </a:ln>
            <a:effectLst>
              <a:outerShdw dist="71785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1569" y="481"/>
              <a:ext cx="3716" cy="774"/>
            </a:xfrm>
            <a:prstGeom prst="rect">
              <a:avLst/>
            </a:prstGeom>
            <a:solidFill>
              <a:srgbClr val="FFE6CC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1987" y="487"/>
              <a:ext cx="2766" cy="2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tabLst>
                  <a:tab pos="656650" algn="l"/>
                  <a:tab pos="1313299" algn="l"/>
                  <a:tab pos="1969949" algn="l"/>
                  <a:tab pos="2626599" algn="l"/>
                  <a:tab pos="3283248" algn="l"/>
                </a:tabLst>
              </a:pPr>
              <a:r>
                <a:rPr lang="en-US" sz="20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itchFamily="16" charset="0"/>
                </a:rPr>
                <a:t>Common Simulation Battlefield</a:t>
              </a:r>
              <a:endPara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6" charset="0"/>
              </a:endParaRPr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auto">
            <a:xfrm>
              <a:off x="1681" y="783"/>
              <a:ext cx="1833" cy="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>
              <a:spAutoFit/>
            </a:bodyPr>
            <a:lstStyle/>
            <a:p>
              <a:pPr>
                <a:lnSpc>
                  <a:spcPct val="90000"/>
                </a:lnSpc>
                <a:tabLst>
                  <a:tab pos="0" algn="l"/>
                  <a:tab pos="102242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</a:pPr>
              <a:r>
                <a:rPr lang="en-US" sz="1600" b="0" dirty="0" smtClean="0">
                  <a:solidFill>
                    <a:srgbClr val="000000"/>
                  </a:solidFill>
                  <a:latin typeface="+mn-lt"/>
                  <a:cs typeface="Times New Roman" pitchFamily="16" charset="0"/>
                </a:rPr>
                <a:t>• Training</a:t>
              </a:r>
              <a:endParaRPr lang="en-US" sz="1600" b="0" dirty="0">
                <a:solidFill>
                  <a:srgbClr val="000000"/>
                </a:solidFill>
                <a:latin typeface="+mn-lt"/>
                <a:cs typeface="Times New Roman" pitchFamily="16" charset="0"/>
              </a:endParaRPr>
            </a:p>
            <a:p>
              <a:pPr>
                <a:lnSpc>
                  <a:spcPct val="90000"/>
                </a:lnSpc>
                <a:tabLst>
                  <a:tab pos="0" algn="l"/>
                  <a:tab pos="102242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</a:pPr>
              <a:r>
                <a:rPr lang="en-US" sz="1600" b="0" dirty="0" smtClean="0">
                  <a:solidFill>
                    <a:srgbClr val="000000"/>
                  </a:solidFill>
                  <a:latin typeface="+mn-lt"/>
                  <a:cs typeface="Times New Roman" pitchFamily="16" charset="0"/>
                </a:rPr>
                <a:t>• Operations Analysis</a:t>
              </a:r>
              <a:endParaRPr lang="en-US" sz="1600" b="0" dirty="0">
                <a:solidFill>
                  <a:srgbClr val="000000"/>
                </a:solidFill>
                <a:latin typeface="+mn-lt"/>
                <a:cs typeface="Times New Roman" pitchFamily="16" charset="0"/>
              </a:endParaRPr>
            </a:p>
          </p:txBody>
        </p:sp>
        <p:sp>
          <p:nvSpPr>
            <p:cNvPr id="13325" name="Rectangle 13"/>
            <p:cNvSpPr>
              <a:spLocks noChangeArrowheads="1"/>
            </p:cNvSpPr>
            <p:nvPr/>
          </p:nvSpPr>
          <p:spPr bwMode="auto">
            <a:xfrm>
              <a:off x="3585" y="783"/>
              <a:ext cx="2011" cy="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360" tIns="44280" rIns="90360" bIns="44280">
              <a:spAutoFit/>
            </a:bodyPr>
            <a:lstStyle/>
            <a:p>
              <a:pPr marL="105122" indent="-103682">
                <a:lnSpc>
                  <a:spcPct val="90000"/>
                </a:lnSpc>
                <a:tabLst>
                  <a:tab pos="105122" algn="l"/>
                  <a:tab pos="828013" algn="l"/>
                  <a:tab pos="1657465" algn="l"/>
                  <a:tab pos="2486917" algn="l"/>
                  <a:tab pos="3316369" algn="l"/>
                  <a:tab pos="4145822" algn="l"/>
                  <a:tab pos="4975274" algn="l"/>
                  <a:tab pos="5804726" algn="l"/>
                  <a:tab pos="6634178" algn="l"/>
                  <a:tab pos="7463631" algn="l"/>
                  <a:tab pos="8293083" algn="l"/>
                  <a:tab pos="9122535" algn="l"/>
                </a:tabLst>
              </a:pPr>
              <a:r>
                <a:rPr lang="en-US" sz="1600" b="0" dirty="0" smtClean="0">
                  <a:solidFill>
                    <a:srgbClr val="000000"/>
                  </a:solidFill>
                  <a:latin typeface="+mn-lt"/>
                  <a:cs typeface="Times New Roman" pitchFamily="16" charset="0"/>
                </a:rPr>
                <a:t>• Planning</a:t>
              </a:r>
            </a:p>
            <a:p>
              <a:pPr marL="105122" indent="-103682">
                <a:lnSpc>
                  <a:spcPct val="90000"/>
                </a:lnSpc>
                <a:buFont typeface="Arial" pitchFamily="34" charset="0"/>
                <a:buChar char="•"/>
                <a:tabLst>
                  <a:tab pos="105122" algn="l"/>
                  <a:tab pos="828013" algn="l"/>
                  <a:tab pos="1657465" algn="l"/>
                  <a:tab pos="2486917" algn="l"/>
                  <a:tab pos="3316369" algn="l"/>
                  <a:tab pos="4145822" algn="l"/>
                  <a:tab pos="4975274" algn="l"/>
                  <a:tab pos="5804726" algn="l"/>
                  <a:tab pos="6634178" algn="l"/>
                  <a:tab pos="7463631" algn="l"/>
                  <a:tab pos="8293083" algn="l"/>
                  <a:tab pos="9122535" algn="l"/>
                </a:tabLst>
              </a:pPr>
              <a:r>
                <a:rPr lang="en-US" sz="1600" b="0" dirty="0" smtClean="0">
                  <a:solidFill>
                    <a:srgbClr val="000000"/>
                  </a:solidFill>
                  <a:latin typeface="+mn-lt"/>
                  <a:cs typeface="Times New Roman" pitchFamily="16" charset="0"/>
                </a:rPr>
                <a:t>Real World Operations</a:t>
              </a:r>
              <a:endParaRPr lang="en-US" sz="1600" b="0" dirty="0">
                <a:solidFill>
                  <a:srgbClr val="000000"/>
                </a:solidFill>
                <a:latin typeface="+mn-lt"/>
                <a:cs typeface="Times New Roman" pitchFamily="16" charset="0"/>
              </a:endParaRPr>
            </a:p>
          </p:txBody>
        </p:sp>
      </p:grpSp>
      <p:sp>
        <p:nvSpPr>
          <p:cNvPr id="13327" name="Freeform 15"/>
          <p:cNvSpPr>
            <a:spLocks noChangeArrowheads="1"/>
          </p:cNvSpPr>
          <p:nvPr/>
        </p:nvSpPr>
        <p:spPr bwMode="auto">
          <a:xfrm>
            <a:off x="2776320" y="4496153"/>
            <a:ext cx="3746880" cy="1679216"/>
          </a:xfrm>
          <a:custGeom>
            <a:avLst/>
            <a:gdLst/>
            <a:ahLst/>
            <a:cxnLst>
              <a:cxn ang="0">
                <a:pos x="896" y="0"/>
              </a:cxn>
              <a:cxn ang="0">
                <a:pos x="1400" y="392"/>
              </a:cxn>
              <a:cxn ang="0">
                <a:pos x="1224" y="392"/>
              </a:cxn>
              <a:cxn ang="0">
                <a:pos x="1224" y="504"/>
              </a:cxn>
              <a:cxn ang="0">
                <a:pos x="1224" y="544"/>
              </a:cxn>
              <a:cxn ang="0">
                <a:pos x="1248" y="584"/>
              </a:cxn>
              <a:cxn ang="0">
                <a:pos x="1328" y="648"/>
              </a:cxn>
              <a:cxn ang="0">
                <a:pos x="1432" y="704"/>
              </a:cxn>
              <a:cxn ang="0">
                <a:pos x="1560" y="736"/>
              </a:cxn>
              <a:cxn ang="0">
                <a:pos x="1688" y="760"/>
              </a:cxn>
              <a:cxn ang="0">
                <a:pos x="1792" y="776"/>
              </a:cxn>
              <a:cxn ang="0">
                <a:pos x="1872" y="784"/>
              </a:cxn>
              <a:cxn ang="0">
                <a:pos x="1896" y="784"/>
              </a:cxn>
              <a:cxn ang="0">
                <a:pos x="1904" y="792"/>
              </a:cxn>
              <a:cxn ang="0">
                <a:pos x="1704" y="872"/>
              </a:cxn>
              <a:cxn ang="0">
                <a:pos x="1520" y="936"/>
              </a:cxn>
              <a:cxn ang="0">
                <a:pos x="1336" y="976"/>
              </a:cxn>
              <a:cxn ang="0">
                <a:pos x="1160" y="1000"/>
              </a:cxn>
              <a:cxn ang="0">
                <a:pos x="1000" y="1008"/>
              </a:cxn>
              <a:cxn ang="0">
                <a:pos x="840" y="1008"/>
              </a:cxn>
              <a:cxn ang="0">
                <a:pos x="696" y="1000"/>
              </a:cxn>
              <a:cxn ang="0">
                <a:pos x="560" y="976"/>
              </a:cxn>
              <a:cxn ang="0">
                <a:pos x="432" y="952"/>
              </a:cxn>
              <a:cxn ang="0">
                <a:pos x="328" y="920"/>
              </a:cxn>
              <a:cxn ang="0">
                <a:pos x="232" y="888"/>
              </a:cxn>
              <a:cxn ang="0">
                <a:pos x="144" y="856"/>
              </a:cxn>
              <a:cxn ang="0">
                <a:pos x="80" y="832"/>
              </a:cxn>
              <a:cxn ang="0">
                <a:pos x="32" y="808"/>
              </a:cxn>
              <a:cxn ang="0">
                <a:pos x="8" y="792"/>
              </a:cxn>
              <a:cxn ang="0">
                <a:pos x="0" y="792"/>
              </a:cxn>
              <a:cxn ang="0">
                <a:pos x="0" y="784"/>
              </a:cxn>
              <a:cxn ang="0">
                <a:pos x="24" y="784"/>
              </a:cxn>
              <a:cxn ang="0">
                <a:pos x="88" y="776"/>
              </a:cxn>
              <a:cxn ang="0">
                <a:pos x="176" y="760"/>
              </a:cxn>
              <a:cxn ang="0">
                <a:pos x="288" y="736"/>
              </a:cxn>
              <a:cxn ang="0">
                <a:pos x="392" y="704"/>
              </a:cxn>
              <a:cxn ang="0">
                <a:pos x="480" y="648"/>
              </a:cxn>
              <a:cxn ang="0">
                <a:pos x="544" y="584"/>
              </a:cxn>
              <a:cxn ang="0">
                <a:pos x="568" y="544"/>
              </a:cxn>
              <a:cxn ang="0">
                <a:pos x="576" y="504"/>
              </a:cxn>
              <a:cxn ang="0">
                <a:pos x="576" y="392"/>
              </a:cxn>
              <a:cxn ang="0">
                <a:pos x="392" y="392"/>
              </a:cxn>
              <a:cxn ang="0">
                <a:pos x="896" y="0"/>
              </a:cxn>
            </a:cxnLst>
            <a:rect l="0" t="0" r="r" b="b"/>
            <a:pathLst/>
          </a:custGeom>
          <a:solidFill>
            <a:srgbClr val="114FFB"/>
          </a:solidFill>
          <a:ln w="12600">
            <a:solidFill>
              <a:srgbClr val="FFFFFF"/>
            </a:solidFill>
            <a:round/>
            <a:headEnd/>
            <a:tailEnd/>
          </a:ln>
          <a:effectLst>
            <a:outerShdw dist="71785" dir="2700000" algn="ctr" rotWithShape="0">
              <a:srgbClr val="808080"/>
            </a:outerShdw>
          </a:effec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ROLANDS &amp; ASSOCIATES Corporation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/>
          <p:cNvSpPr/>
          <p:nvPr/>
        </p:nvSpPr>
        <p:spPr bwMode="auto">
          <a:xfrm>
            <a:off x="0" y="1428751"/>
            <a:ext cx="9026013" cy="351196"/>
          </a:xfrm>
          <a:prstGeom prst="rect">
            <a:avLst/>
          </a:prstGeom>
          <a:solidFill>
            <a:srgbClr val="E2FDBF"/>
          </a:solidFill>
          <a:ln w="50800">
            <a:noFill/>
            <a:round/>
            <a:headEnd type="diamond" w="med" len="med"/>
            <a:tailEnd type="stealth" w="med" len="med"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grpSp>
        <p:nvGrpSpPr>
          <p:cNvPr id="112" name="Group 111"/>
          <p:cNvGrpSpPr/>
          <p:nvPr/>
        </p:nvGrpSpPr>
        <p:grpSpPr>
          <a:xfrm>
            <a:off x="0" y="1390650"/>
            <a:ext cx="9144000" cy="5467349"/>
            <a:chOff x="342900" y="1428749"/>
            <a:chExt cx="8601075" cy="5284695"/>
          </a:xfrm>
        </p:grpSpPr>
        <p:pic>
          <p:nvPicPr>
            <p:cNvPr id="14337" name="Picture 1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342900" y="1498740"/>
              <a:ext cx="8601075" cy="52147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3871373" y="2551053"/>
              <a:ext cx="650160" cy="422200"/>
              <a:chOff x="2605" y="1242"/>
              <a:chExt cx="480" cy="316"/>
            </a:xfrm>
          </p:grpSpPr>
          <p:sp>
            <p:nvSpPr>
              <p:cNvPr id="14339" name="AutoShape 3"/>
              <p:cNvSpPr>
                <a:spLocks noChangeArrowheads="1"/>
              </p:cNvSpPr>
              <p:nvPr/>
            </p:nvSpPr>
            <p:spPr bwMode="auto">
              <a:xfrm>
                <a:off x="3032" y="1507"/>
                <a:ext cx="52" cy="52"/>
              </a:xfrm>
              <a:prstGeom prst="sun">
                <a:avLst>
                  <a:gd name="adj" fmla="val 25000"/>
                </a:avLst>
              </a:prstGeom>
              <a:solidFill>
                <a:srgbClr val="99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0" name="AutoShape 4"/>
              <p:cNvSpPr>
                <a:spLocks noChangeArrowheads="1"/>
              </p:cNvSpPr>
              <p:nvPr/>
            </p:nvSpPr>
            <p:spPr bwMode="auto">
              <a:xfrm>
                <a:off x="2605" y="1242"/>
                <a:ext cx="316" cy="158"/>
              </a:xfrm>
              <a:prstGeom prst="roundRect">
                <a:avLst>
                  <a:gd name="adj" fmla="val 16667"/>
                </a:avLst>
              </a:prstGeom>
              <a:solidFill>
                <a:srgbClr val="99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hangingPunct="1">
                  <a:lnSpc>
                    <a:spcPct val="100000"/>
                  </a:lnSpc>
                  <a:buSzPct val="45000"/>
                  <a:buFont typeface="Wingdings" charset="2"/>
                  <a:buNone/>
                </a:pPr>
                <a:r>
                  <a:rPr lang="en-US" sz="700" dirty="0" err="1" smtClean="0">
                    <a:solidFill>
                      <a:srgbClr val="000000"/>
                    </a:solidFill>
                    <a:ea typeface="DejaVu LGC Sans" charset="0"/>
                    <a:cs typeface="DejaVu LGC Sans" charset="0"/>
                  </a:rPr>
                  <a:t>NICA</a:t>
                </a:r>
                <a:endParaRPr lang="en-US" sz="700" dirty="0">
                  <a:solidFill>
                    <a:srgbClr val="000000"/>
                  </a:solidFill>
                  <a:ea typeface="DejaVu LGC Sans" charset="0"/>
                  <a:cs typeface="DejaVu LGC Sans" charset="0"/>
                </a:endParaRPr>
              </a:p>
            </p:txBody>
          </p:sp>
          <p:cxnSp>
            <p:nvCxnSpPr>
              <p:cNvPr id="14341" name="AutoShape 5"/>
              <p:cNvCxnSpPr>
                <a:cxnSpLocks noChangeShapeType="1"/>
                <a:stCxn id="14340" idx="3"/>
                <a:endCxn id="14339" idx="0"/>
              </p:cNvCxnSpPr>
              <p:nvPr/>
            </p:nvCxnSpPr>
            <p:spPr bwMode="auto">
              <a:xfrm>
                <a:off x="2922" y="1322"/>
                <a:ext cx="136" cy="184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</p:cxnSp>
        </p:grp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726062" y="2965237"/>
              <a:ext cx="1223114" cy="257862"/>
              <a:chOff x="3236" y="1552"/>
              <a:chExt cx="903" cy="193"/>
            </a:xfrm>
          </p:grpSpPr>
          <p:sp>
            <p:nvSpPr>
              <p:cNvPr id="14343" name="AutoShape 7"/>
              <p:cNvSpPr>
                <a:spLocks noChangeArrowheads="1"/>
              </p:cNvSpPr>
              <p:nvPr/>
            </p:nvSpPr>
            <p:spPr bwMode="auto">
              <a:xfrm>
                <a:off x="3704" y="1552"/>
                <a:ext cx="435" cy="155"/>
              </a:xfrm>
              <a:prstGeom prst="roundRect">
                <a:avLst>
                  <a:gd name="adj" fmla="val 16667"/>
                </a:avLst>
              </a:prstGeom>
              <a:solidFill>
                <a:srgbClr val="99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buSzPct val="45000"/>
                  <a:tabLst>
                    <a:tab pos="656650" algn="l"/>
                  </a:tabLst>
                </a:pPr>
                <a:r>
                  <a:rPr lang="en-US" sz="700" dirty="0">
                    <a:solidFill>
                      <a:srgbClr val="000000"/>
                    </a:solidFill>
                    <a:ea typeface="DejaVu LGC Sans" charset="0"/>
                    <a:cs typeface="DejaVu LGC Sans" charset="0"/>
                  </a:rPr>
                  <a:t>Slovenia</a:t>
                </a:r>
              </a:p>
            </p:txBody>
          </p:sp>
          <p:sp>
            <p:nvSpPr>
              <p:cNvPr id="14344" name="AutoShape 8"/>
              <p:cNvSpPr>
                <a:spLocks noChangeArrowheads="1"/>
              </p:cNvSpPr>
              <p:nvPr/>
            </p:nvSpPr>
            <p:spPr bwMode="auto">
              <a:xfrm>
                <a:off x="3236" y="1693"/>
                <a:ext cx="52" cy="52"/>
              </a:xfrm>
              <a:prstGeom prst="sun">
                <a:avLst>
                  <a:gd name="adj" fmla="val 25000"/>
                </a:avLst>
              </a:prstGeom>
              <a:solidFill>
                <a:srgbClr val="99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4345" name="AutoShape 9"/>
              <p:cNvCxnSpPr>
                <a:cxnSpLocks noChangeShapeType="1"/>
                <a:stCxn id="14344" idx="3"/>
                <a:endCxn id="14343" idx="1"/>
              </p:cNvCxnSpPr>
              <p:nvPr/>
            </p:nvCxnSpPr>
            <p:spPr bwMode="auto">
              <a:xfrm flipV="1">
                <a:off x="3288" y="1630"/>
                <a:ext cx="416" cy="89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</p:cxn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3184641" y="3106861"/>
              <a:ext cx="1286775" cy="338027"/>
              <a:chOff x="2098" y="1658"/>
              <a:chExt cx="950" cy="253"/>
            </a:xfrm>
          </p:grpSpPr>
          <p:sp>
            <p:nvSpPr>
              <p:cNvPr id="14347" name="AutoShape 11"/>
              <p:cNvSpPr>
                <a:spLocks noChangeArrowheads="1"/>
              </p:cNvSpPr>
              <p:nvPr/>
            </p:nvSpPr>
            <p:spPr bwMode="auto">
              <a:xfrm rot="10800000" flipV="1">
                <a:off x="2098" y="1756"/>
                <a:ext cx="421" cy="155"/>
              </a:xfrm>
              <a:prstGeom prst="roundRect">
                <a:avLst>
                  <a:gd name="adj" fmla="val 16667"/>
                </a:avLst>
              </a:prstGeom>
              <a:solidFill>
                <a:srgbClr val="99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pPr hangingPunct="1">
                  <a:lnSpc>
                    <a:spcPct val="100000"/>
                  </a:lnSpc>
                  <a:buSzPct val="45000"/>
                  <a:buFont typeface="Wingdings" charset="2"/>
                  <a:buNone/>
                </a:pPr>
                <a:r>
                  <a:rPr lang="en-US" sz="700" dirty="0">
                    <a:solidFill>
                      <a:srgbClr val="000000"/>
                    </a:solidFill>
                    <a:ea typeface="DejaVu LGC Sans" charset="0"/>
                    <a:cs typeface="DejaVu LGC Sans" charset="0"/>
                  </a:rPr>
                  <a:t>France</a:t>
                </a:r>
              </a:p>
            </p:txBody>
          </p:sp>
          <p:sp>
            <p:nvSpPr>
              <p:cNvPr id="14348" name="AutoShape 12"/>
              <p:cNvSpPr>
                <a:spLocks noChangeArrowheads="1"/>
              </p:cNvSpPr>
              <p:nvPr/>
            </p:nvSpPr>
            <p:spPr bwMode="auto">
              <a:xfrm rot="4380000">
                <a:off x="2990" y="1651"/>
                <a:ext cx="52" cy="65"/>
              </a:xfrm>
              <a:prstGeom prst="sun">
                <a:avLst>
                  <a:gd name="adj" fmla="val 25000"/>
                </a:avLst>
              </a:prstGeom>
              <a:solidFill>
                <a:srgbClr val="99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4349" name="AutoShape 13"/>
              <p:cNvCxnSpPr>
                <a:cxnSpLocks noChangeShapeType="1"/>
                <a:stCxn id="14348" idx="2"/>
                <a:endCxn id="14347" idx="1"/>
              </p:cNvCxnSpPr>
              <p:nvPr/>
            </p:nvCxnSpPr>
            <p:spPr bwMode="auto">
              <a:xfrm flipH="1">
                <a:off x="2519" y="1693"/>
                <a:ext cx="466" cy="141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</p:cxn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5572625" y="4086205"/>
              <a:ext cx="410414" cy="372765"/>
              <a:chOff x="3861" y="2391"/>
              <a:chExt cx="303" cy="279"/>
            </a:xfrm>
          </p:grpSpPr>
          <p:sp>
            <p:nvSpPr>
              <p:cNvPr id="14351" name="AutoShape 15"/>
              <p:cNvSpPr>
                <a:spLocks noChangeArrowheads="1"/>
              </p:cNvSpPr>
              <p:nvPr/>
            </p:nvSpPr>
            <p:spPr bwMode="auto">
              <a:xfrm>
                <a:off x="3861" y="2515"/>
                <a:ext cx="279" cy="155"/>
              </a:xfrm>
              <a:prstGeom prst="roundRect">
                <a:avLst>
                  <a:gd name="adj" fmla="val 16667"/>
                </a:avLst>
              </a:prstGeom>
              <a:solidFill>
                <a:srgbClr val="99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 hangingPunct="1">
                  <a:lnSpc>
                    <a:spcPct val="100000"/>
                  </a:lnSpc>
                  <a:buSzPct val="45000"/>
                  <a:buFont typeface="Wingdings" charset="2"/>
                  <a:buNone/>
                </a:pPr>
                <a:r>
                  <a:rPr lang="en-US" sz="700" dirty="0" err="1">
                    <a:solidFill>
                      <a:srgbClr val="000000"/>
                    </a:solidFill>
                    <a:ea typeface="DejaVu LGC Sans" charset="0"/>
                    <a:cs typeface="DejaVu LGC Sans" charset="0"/>
                  </a:rPr>
                  <a:t>UAE</a:t>
                </a:r>
                <a:endParaRPr lang="en-US" sz="700" dirty="0">
                  <a:solidFill>
                    <a:srgbClr val="000000"/>
                  </a:solidFill>
                  <a:ea typeface="DejaVu LGC Sans" charset="0"/>
                  <a:cs typeface="DejaVu LGC Sans" charset="0"/>
                </a:endParaRPr>
              </a:p>
            </p:txBody>
          </p:sp>
          <p:sp>
            <p:nvSpPr>
              <p:cNvPr id="14352" name="AutoShape 16"/>
              <p:cNvSpPr>
                <a:spLocks noChangeArrowheads="1"/>
              </p:cNvSpPr>
              <p:nvPr/>
            </p:nvSpPr>
            <p:spPr bwMode="auto">
              <a:xfrm>
                <a:off x="4112" y="2391"/>
                <a:ext cx="52" cy="52"/>
              </a:xfrm>
              <a:prstGeom prst="sun">
                <a:avLst>
                  <a:gd name="adj" fmla="val 25000"/>
                </a:avLst>
              </a:prstGeom>
              <a:solidFill>
                <a:srgbClr val="99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4353" name="AutoShape 17"/>
              <p:cNvCxnSpPr>
                <a:cxnSpLocks noChangeShapeType="1"/>
                <a:stCxn id="14352" idx="2"/>
                <a:endCxn id="14351" idx="0"/>
              </p:cNvCxnSpPr>
              <p:nvPr/>
            </p:nvCxnSpPr>
            <p:spPr bwMode="auto">
              <a:xfrm flipH="1">
                <a:off x="4001" y="2443"/>
                <a:ext cx="137" cy="72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</p:cxn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068154" y="2844987"/>
              <a:ext cx="1282712" cy="207091"/>
              <a:chOff x="2012" y="1462"/>
              <a:chExt cx="947" cy="155"/>
            </a:xfrm>
          </p:grpSpPr>
          <p:sp>
            <p:nvSpPr>
              <p:cNvPr id="14355" name="AutoShape 19"/>
              <p:cNvSpPr>
                <a:spLocks noChangeArrowheads="1"/>
              </p:cNvSpPr>
              <p:nvPr/>
            </p:nvSpPr>
            <p:spPr bwMode="auto">
              <a:xfrm rot="10860000" flipV="1">
                <a:off x="2012" y="1462"/>
                <a:ext cx="807" cy="155"/>
              </a:xfrm>
              <a:prstGeom prst="roundRect">
                <a:avLst>
                  <a:gd name="adj" fmla="val 16667"/>
                </a:avLst>
              </a:prstGeom>
              <a:solidFill>
                <a:srgbClr val="99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pPr>
                  <a:buSzPct val="45000"/>
                  <a:tabLst>
                    <a:tab pos="656650" algn="l"/>
                  </a:tabLst>
                </a:pPr>
                <a:r>
                  <a:rPr lang="en-US" sz="700" dirty="0">
                    <a:solidFill>
                      <a:srgbClr val="000000"/>
                    </a:solidFill>
                    <a:ea typeface="DejaVu LGC Sans" charset="0"/>
                    <a:cs typeface="DejaVu LGC Sans" charset="0"/>
                  </a:rPr>
                  <a:t>United Kingdom</a:t>
                </a:r>
              </a:p>
            </p:txBody>
          </p:sp>
          <p:sp>
            <p:nvSpPr>
              <p:cNvPr id="14356" name="AutoShape 20"/>
              <p:cNvSpPr>
                <a:spLocks noChangeArrowheads="1"/>
              </p:cNvSpPr>
              <p:nvPr/>
            </p:nvSpPr>
            <p:spPr bwMode="auto">
              <a:xfrm flipV="1">
                <a:off x="2909" y="1514"/>
                <a:ext cx="50" cy="52"/>
              </a:xfrm>
              <a:prstGeom prst="sun">
                <a:avLst>
                  <a:gd name="adj" fmla="val 25000"/>
                </a:avLst>
              </a:prstGeom>
              <a:solidFill>
                <a:srgbClr val="99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4357" name="AutoShape 21"/>
              <p:cNvCxnSpPr>
                <a:cxnSpLocks noChangeShapeType="1"/>
                <a:stCxn id="14356" idx="1"/>
                <a:endCxn id="14355" idx="1"/>
              </p:cNvCxnSpPr>
              <p:nvPr/>
            </p:nvCxnSpPr>
            <p:spPr bwMode="auto">
              <a:xfrm flipH="1">
                <a:off x="2819" y="1540"/>
                <a:ext cx="90" cy="7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</p:cxn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4014950" y="2214362"/>
              <a:ext cx="558054" cy="219117"/>
              <a:chOff x="2711" y="990"/>
              <a:chExt cx="412" cy="164"/>
            </a:xfrm>
          </p:grpSpPr>
          <p:sp>
            <p:nvSpPr>
              <p:cNvPr id="14359" name="AutoShape 23"/>
              <p:cNvSpPr>
                <a:spLocks noChangeArrowheads="1"/>
              </p:cNvSpPr>
              <p:nvPr/>
            </p:nvSpPr>
            <p:spPr bwMode="auto">
              <a:xfrm>
                <a:off x="3071" y="1102"/>
                <a:ext cx="52" cy="52"/>
              </a:xfrm>
              <a:prstGeom prst="sun">
                <a:avLst>
                  <a:gd name="adj" fmla="val 25000"/>
                </a:avLst>
              </a:prstGeom>
              <a:solidFill>
                <a:srgbClr val="99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0" name="AutoShape 24"/>
              <p:cNvSpPr>
                <a:spLocks noChangeArrowheads="1"/>
              </p:cNvSpPr>
              <p:nvPr/>
            </p:nvSpPr>
            <p:spPr bwMode="auto">
              <a:xfrm>
                <a:off x="2711" y="990"/>
                <a:ext cx="316" cy="158"/>
              </a:xfrm>
              <a:prstGeom prst="roundRect">
                <a:avLst>
                  <a:gd name="adj" fmla="val 16667"/>
                </a:avLst>
              </a:prstGeom>
              <a:solidFill>
                <a:srgbClr val="99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hangingPunct="1">
                  <a:lnSpc>
                    <a:spcPct val="100000"/>
                  </a:lnSpc>
                  <a:buSzPct val="45000"/>
                  <a:buFont typeface="Wingdings" charset="2"/>
                  <a:buNone/>
                </a:pPr>
                <a:r>
                  <a:rPr lang="en-US" sz="700" dirty="0" err="1">
                    <a:solidFill>
                      <a:srgbClr val="000000"/>
                    </a:solidFill>
                    <a:ea typeface="DejaVu LGC Sans" charset="0"/>
                    <a:cs typeface="DejaVu LGC Sans" charset="0"/>
                  </a:rPr>
                  <a:t>JWC</a:t>
                </a:r>
                <a:endParaRPr lang="en-US" sz="700" dirty="0">
                  <a:solidFill>
                    <a:srgbClr val="000000"/>
                  </a:solidFill>
                  <a:ea typeface="DejaVu LGC Sans" charset="0"/>
                  <a:cs typeface="DejaVu LGC Sans" charset="0"/>
                </a:endParaRPr>
              </a:p>
            </p:txBody>
          </p:sp>
          <p:cxnSp>
            <p:nvCxnSpPr>
              <p:cNvPr id="14361" name="AutoShape 25"/>
              <p:cNvCxnSpPr>
                <a:cxnSpLocks noChangeShapeType="1"/>
              </p:cNvCxnSpPr>
              <p:nvPr/>
            </p:nvCxnSpPr>
            <p:spPr bwMode="auto">
              <a:xfrm flipH="1" flipV="1">
                <a:off x="3028" y="1089"/>
                <a:ext cx="68" cy="32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</p:cxnSp>
        </p:grpSp>
        <p:cxnSp>
          <p:nvCxnSpPr>
            <p:cNvPr id="14362" name="AutoShape 26"/>
            <p:cNvCxnSpPr>
              <a:cxnSpLocks noChangeShapeType="1"/>
            </p:cNvCxnSpPr>
            <p:nvPr/>
          </p:nvCxnSpPr>
          <p:spPr bwMode="auto">
            <a:xfrm flipH="1">
              <a:off x="4860158" y="2265132"/>
              <a:ext cx="102942" cy="229805"/>
            </a:xfrm>
            <a:prstGeom prst="straightConnector1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cxnSp>
        <p:cxnSp>
          <p:nvCxnSpPr>
            <p:cNvPr id="14363" name="AutoShape 27"/>
            <p:cNvCxnSpPr>
              <a:cxnSpLocks noChangeShapeType="1"/>
            </p:cNvCxnSpPr>
            <p:nvPr/>
          </p:nvCxnSpPr>
          <p:spPr bwMode="auto">
            <a:xfrm>
              <a:off x="4237088" y="1428749"/>
              <a:ext cx="1355" cy="1337"/>
            </a:xfrm>
            <a:prstGeom prst="straightConnector1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cxnSp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4929237" y="2659275"/>
              <a:ext cx="906161" cy="316649"/>
              <a:chOff x="3386" y="1323"/>
              <a:chExt cx="669" cy="237"/>
            </a:xfrm>
          </p:grpSpPr>
          <p:sp>
            <p:nvSpPr>
              <p:cNvPr id="14365" name="AutoShape 29"/>
              <p:cNvSpPr>
                <a:spLocks noChangeArrowheads="1"/>
              </p:cNvSpPr>
              <p:nvPr/>
            </p:nvSpPr>
            <p:spPr bwMode="auto">
              <a:xfrm>
                <a:off x="3386" y="1508"/>
                <a:ext cx="53" cy="52"/>
              </a:xfrm>
              <a:prstGeom prst="sun">
                <a:avLst>
                  <a:gd name="adj" fmla="val 25000"/>
                </a:avLst>
              </a:prstGeom>
              <a:solidFill>
                <a:srgbClr val="99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6" name="AutoShape 30"/>
              <p:cNvSpPr>
                <a:spLocks noChangeArrowheads="1"/>
              </p:cNvSpPr>
              <p:nvPr/>
            </p:nvSpPr>
            <p:spPr bwMode="auto">
              <a:xfrm>
                <a:off x="3676" y="1323"/>
                <a:ext cx="379" cy="166"/>
              </a:xfrm>
              <a:prstGeom prst="roundRect">
                <a:avLst>
                  <a:gd name="adj" fmla="val 16667"/>
                </a:avLst>
              </a:prstGeom>
              <a:solidFill>
                <a:srgbClr val="99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hangingPunct="1">
                  <a:lnSpc>
                    <a:spcPct val="100000"/>
                  </a:lnSpc>
                  <a:buSzPct val="45000"/>
                  <a:buFont typeface="Wingdings" charset="2"/>
                  <a:buNone/>
                </a:pPr>
                <a:r>
                  <a:rPr lang="en-US" sz="700" dirty="0">
                    <a:solidFill>
                      <a:srgbClr val="000000"/>
                    </a:solidFill>
                    <a:ea typeface="DejaVu LGC Sans" charset="0"/>
                    <a:cs typeface="DejaVu LGC Sans" charset="0"/>
                  </a:rPr>
                  <a:t>Poland</a:t>
                </a:r>
              </a:p>
            </p:txBody>
          </p:sp>
          <p:cxnSp>
            <p:nvCxnSpPr>
              <p:cNvPr id="14367" name="AutoShape 31"/>
              <p:cNvCxnSpPr>
                <a:cxnSpLocks noChangeShapeType="1"/>
                <a:stCxn id="14365" idx="3"/>
                <a:endCxn id="14366" idx="1"/>
              </p:cNvCxnSpPr>
              <p:nvPr/>
            </p:nvCxnSpPr>
            <p:spPr bwMode="auto">
              <a:xfrm flipV="1">
                <a:off x="3440" y="1406"/>
                <a:ext cx="235" cy="127"/>
              </a:xfrm>
              <a:prstGeom prst="straightConnector1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</p:cxnSp>
        </p:grpSp>
        <p:sp>
          <p:nvSpPr>
            <p:cNvPr id="14368" name="AutoShape 32"/>
            <p:cNvSpPr>
              <a:spLocks noChangeArrowheads="1"/>
            </p:cNvSpPr>
            <p:nvPr/>
          </p:nvSpPr>
          <p:spPr bwMode="auto">
            <a:xfrm rot="10800000" flipV="1">
              <a:off x="7940291" y="5720478"/>
              <a:ext cx="693504" cy="198567"/>
            </a:xfrm>
            <a:prstGeom prst="roundRect">
              <a:avLst>
                <a:gd name="adj" fmla="val 16667"/>
              </a:avLst>
            </a:prstGeom>
            <a:solidFill>
              <a:srgbClr val="99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81639" tIns="42452" rIns="81639" bIns="42452" anchor="ctr">
              <a:spAutoFit/>
            </a:bodyPr>
            <a:lstStyle/>
            <a:p>
              <a:pPr>
                <a:buSzPct val="45000"/>
                <a:tabLst>
                  <a:tab pos="656650" algn="l"/>
                </a:tabLst>
              </a:pPr>
              <a:r>
                <a:rPr lang="en-US" sz="7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Australia</a:t>
              </a:r>
            </a:p>
          </p:txBody>
        </p:sp>
        <p:cxnSp>
          <p:nvCxnSpPr>
            <p:cNvPr id="14369" name="AutoShape 33"/>
            <p:cNvCxnSpPr>
              <a:cxnSpLocks noChangeShapeType="1"/>
            </p:cNvCxnSpPr>
            <p:nvPr/>
          </p:nvCxnSpPr>
          <p:spPr bwMode="auto">
            <a:xfrm>
              <a:off x="4237088" y="1428749"/>
              <a:ext cx="1355" cy="1337"/>
            </a:xfrm>
            <a:prstGeom prst="straightConnector1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cxnSp>
        <p:grpSp>
          <p:nvGrpSpPr>
            <p:cNvPr id="9" name="Group 34"/>
            <p:cNvGrpSpPr>
              <a:grpSpLocks/>
            </p:cNvGrpSpPr>
            <p:nvPr/>
          </p:nvGrpSpPr>
          <p:grpSpPr bwMode="auto">
            <a:xfrm>
              <a:off x="4968518" y="3507683"/>
              <a:ext cx="643388" cy="407503"/>
              <a:chOff x="3415" y="1958"/>
              <a:chExt cx="475" cy="305"/>
            </a:xfrm>
          </p:grpSpPr>
          <p:sp>
            <p:nvSpPr>
              <p:cNvPr id="14371" name="AutoShape 35"/>
              <p:cNvSpPr>
                <a:spLocks noChangeArrowheads="1"/>
              </p:cNvSpPr>
              <p:nvPr/>
            </p:nvSpPr>
            <p:spPr bwMode="auto">
              <a:xfrm>
                <a:off x="3415" y="1958"/>
                <a:ext cx="46" cy="52"/>
              </a:xfrm>
              <a:prstGeom prst="sun">
                <a:avLst>
                  <a:gd name="adj" fmla="val 25000"/>
                </a:avLst>
              </a:prstGeom>
              <a:solidFill>
                <a:srgbClr val="99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2" name="AutoShape 36"/>
              <p:cNvSpPr>
                <a:spLocks noChangeArrowheads="1"/>
              </p:cNvSpPr>
              <p:nvPr/>
            </p:nvSpPr>
            <p:spPr bwMode="auto">
              <a:xfrm rot="10800000" flipV="1">
                <a:off x="3469" y="2108"/>
                <a:ext cx="421" cy="155"/>
              </a:xfrm>
              <a:prstGeom prst="roundRect">
                <a:avLst>
                  <a:gd name="adj" fmla="val 16667"/>
                </a:avLst>
              </a:prstGeom>
              <a:solidFill>
                <a:srgbClr val="99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pPr hangingPunct="1">
                  <a:lnSpc>
                    <a:spcPct val="100000"/>
                  </a:lnSpc>
                  <a:buSzPct val="45000"/>
                  <a:buFont typeface="Wingdings" charset="2"/>
                  <a:buNone/>
                </a:pPr>
                <a:r>
                  <a:rPr lang="en-US" sz="700" dirty="0">
                    <a:solidFill>
                      <a:srgbClr val="000000"/>
                    </a:solidFill>
                    <a:ea typeface="DejaVu LGC Sans" charset="0"/>
                    <a:cs typeface="DejaVu LGC Sans" charset="0"/>
                  </a:rPr>
                  <a:t>Greece</a:t>
                </a:r>
              </a:p>
            </p:txBody>
          </p:sp>
          <p:cxnSp>
            <p:nvCxnSpPr>
              <p:cNvPr id="14373" name="AutoShape 37"/>
              <p:cNvCxnSpPr>
                <a:cxnSpLocks noChangeShapeType="1"/>
                <a:stCxn id="14372" idx="3"/>
                <a:endCxn id="14371" idx="2"/>
              </p:cNvCxnSpPr>
              <p:nvPr/>
            </p:nvCxnSpPr>
            <p:spPr bwMode="auto">
              <a:xfrm flipH="1" flipV="1">
                <a:off x="3438" y="2010"/>
                <a:ext cx="31" cy="176"/>
              </a:xfrm>
              <a:prstGeom prst="straightConnector1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</p:cxnSp>
        </p:grpSp>
        <p:grpSp>
          <p:nvGrpSpPr>
            <p:cNvPr id="10" name="Group 38"/>
            <p:cNvGrpSpPr>
              <a:grpSpLocks/>
            </p:cNvGrpSpPr>
            <p:nvPr/>
          </p:nvGrpSpPr>
          <p:grpSpPr bwMode="auto">
            <a:xfrm>
              <a:off x="7487888" y="3805630"/>
              <a:ext cx="665060" cy="358069"/>
              <a:chOff x="5275" y="2181"/>
              <a:chExt cx="491" cy="268"/>
            </a:xfrm>
          </p:grpSpPr>
          <p:sp>
            <p:nvSpPr>
              <p:cNvPr id="14375" name="AutoShape 39"/>
              <p:cNvSpPr>
                <a:spLocks noChangeArrowheads="1"/>
              </p:cNvSpPr>
              <p:nvPr/>
            </p:nvSpPr>
            <p:spPr bwMode="auto">
              <a:xfrm>
                <a:off x="5578" y="2397"/>
                <a:ext cx="52" cy="52"/>
              </a:xfrm>
              <a:prstGeom prst="sun">
                <a:avLst>
                  <a:gd name="adj" fmla="val 25000"/>
                </a:avLst>
              </a:prstGeom>
              <a:solidFill>
                <a:srgbClr val="99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4376" name="AutoShape 40"/>
              <p:cNvCxnSpPr>
                <a:cxnSpLocks noChangeShapeType="1"/>
                <a:stCxn id="14375" idx="0"/>
                <a:endCxn id="14377" idx="1"/>
              </p:cNvCxnSpPr>
              <p:nvPr/>
            </p:nvCxnSpPr>
            <p:spPr bwMode="auto">
              <a:xfrm flipV="1">
                <a:off x="5604" y="2259"/>
                <a:ext cx="162" cy="13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</p:cxnSp>
          <p:sp>
            <p:nvSpPr>
              <p:cNvPr id="14377" name="AutoShape 41"/>
              <p:cNvSpPr>
                <a:spLocks noChangeArrowheads="1"/>
              </p:cNvSpPr>
              <p:nvPr/>
            </p:nvSpPr>
            <p:spPr bwMode="auto">
              <a:xfrm rot="10800000" flipV="1">
                <a:off x="5275" y="2181"/>
                <a:ext cx="491" cy="155"/>
              </a:xfrm>
              <a:prstGeom prst="roundRect">
                <a:avLst>
                  <a:gd name="adj" fmla="val 16667"/>
                </a:avLst>
              </a:prstGeom>
              <a:solidFill>
                <a:srgbClr val="99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pPr>
                  <a:buSzPct val="45000"/>
                  <a:tabLst>
                    <a:tab pos="656650" algn="l"/>
                  </a:tabLst>
                </a:pPr>
                <a:r>
                  <a:rPr lang="en-US" sz="700" dirty="0">
                    <a:solidFill>
                      <a:srgbClr val="000000"/>
                    </a:solidFill>
                    <a:ea typeface="DejaVu LGC Sans" charset="0"/>
                    <a:cs typeface="DejaVu LGC Sans" charset="0"/>
                  </a:rPr>
                  <a:t>Taiwan</a:t>
                </a:r>
              </a:p>
            </p:txBody>
          </p:sp>
        </p:grpSp>
        <p:grpSp>
          <p:nvGrpSpPr>
            <p:cNvPr id="11" name="Group 42"/>
            <p:cNvGrpSpPr>
              <a:grpSpLocks/>
            </p:cNvGrpSpPr>
            <p:nvPr/>
          </p:nvGrpSpPr>
          <p:grpSpPr bwMode="auto">
            <a:xfrm>
              <a:off x="4149046" y="3245816"/>
              <a:ext cx="533673" cy="547792"/>
              <a:chOff x="2810" y="1762"/>
              <a:chExt cx="394" cy="410"/>
            </a:xfrm>
          </p:grpSpPr>
          <p:sp>
            <p:nvSpPr>
              <p:cNvPr id="14379" name="AutoShape 43"/>
              <p:cNvSpPr>
                <a:spLocks noChangeArrowheads="1"/>
              </p:cNvSpPr>
              <p:nvPr/>
            </p:nvSpPr>
            <p:spPr bwMode="auto">
              <a:xfrm>
                <a:off x="3157" y="1762"/>
                <a:ext cx="47" cy="52"/>
              </a:xfrm>
              <a:prstGeom prst="sun">
                <a:avLst>
                  <a:gd name="adj" fmla="val 25000"/>
                </a:avLst>
              </a:prstGeom>
              <a:solidFill>
                <a:srgbClr val="99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0" name="AutoShape 44"/>
              <p:cNvSpPr>
                <a:spLocks noChangeArrowheads="1"/>
              </p:cNvSpPr>
              <p:nvPr/>
            </p:nvSpPr>
            <p:spPr bwMode="auto">
              <a:xfrm rot="10800000" flipV="1">
                <a:off x="2810" y="2017"/>
                <a:ext cx="348" cy="155"/>
              </a:xfrm>
              <a:prstGeom prst="roundRect">
                <a:avLst>
                  <a:gd name="adj" fmla="val 16667"/>
                </a:avLst>
              </a:prstGeom>
              <a:solidFill>
                <a:srgbClr val="99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pPr hangingPunct="1">
                  <a:lnSpc>
                    <a:spcPct val="100000"/>
                  </a:lnSpc>
                  <a:buSzPct val="45000"/>
                  <a:buFont typeface="Wingdings" charset="2"/>
                  <a:buNone/>
                </a:pPr>
                <a:r>
                  <a:rPr lang="en-US" sz="700" dirty="0">
                    <a:solidFill>
                      <a:srgbClr val="000000"/>
                    </a:solidFill>
                    <a:ea typeface="DejaVu LGC Sans" charset="0"/>
                    <a:cs typeface="DejaVu LGC Sans" charset="0"/>
                  </a:rPr>
                  <a:t>Italy</a:t>
                </a:r>
              </a:p>
            </p:txBody>
          </p:sp>
          <p:cxnSp>
            <p:nvCxnSpPr>
              <p:cNvPr id="14381" name="AutoShape 45"/>
              <p:cNvCxnSpPr>
                <a:cxnSpLocks noChangeShapeType="1"/>
                <a:stCxn id="14380" idx="0"/>
                <a:endCxn id="14379" idx="2"/>
              </p:cNvCxnSpPr>
              <p:nvPr/>
            </p:nvCxnSpPr>
            <p:spPr bwMode="auto">
              <a:xfrm flipV="1">
                <a:off x="2984" y="1814"/>
                <a:ext cx="197" cy="203"/>
              </a:xfrm>
              <a:prstGeom prst="straightConnector1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</p:cxnSp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5366741" y="3412824"/>
              <a:ext cx="759875" cy="207092"/>
              <a:chOff x="3709" y="1887"/>
              <a:chExt cx="561" cy="155"/>
            </a:xfrm>
          </p:grpSpPr>
          <p:sp>
            <p:nvSpPr>
              <p:cNvPr id="14383" name="AutoShape 47"/>
              <p:cNvSpPr>
                <a:spLocks noChangeArrowheads="1"/>
              </p:cNvSpPr>
              <p:nvPr/>
            </p:nvSpPr>
            <p:spPr bwMode="auto">
              <a:xfrm>
                <a:off x="3888" y="1887"/>
                <a:ext cx="382" cy="155"/>
              </a:xfrm>
              <a:prstGeom prst="roundRect">
                <a:avLst>
                  <a:gd name="adj" fmla="val 16667"/>
                </a:avLst>
              </a:prstGeom>
              <a:solidFill>
                <a:srgbClr val="99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 hangingPunct="1">
                  <a:lnSpc>
                    <a:spcPct val="100000"/>
                  </a:lnSpc>
                  <a:buSzPct val="45000"/>
                  <a:buFont typeface="Wingdings" charset="2"/>
                  <a:buNone/>
                </a:pPr>
                <a:r>
                  <a:rPr lang="en-US" sz="700" dirty="0">
                    <a:solidFill>
                      <a:srgbClr val="000000"/>
                    </a:solidFill>
                    <a:ea typeface="DejaVu LGC Sans" charset="0"/>
                    <a:cs typeface="DejaVu LGC Sans" charset="0"/>
                  </a:rPr>
                  <a:t>Turkey</a:t>
                </a:r>
              </a:p>
            </p:txBody>
          </p:sp>
          <p:sp>
            <p:nvSpPr>
              <p:cNvPr id="14384" name="AutoShape 48"/>
              <p:cNvSpPr>
                <a:spLocks noChangeArrowheads="1"/>
              </p:cNvSpPr>
              <p:nvPr/>
            </p:nvSpPr>
            <p:spPr bwMode="auto">
              <a:xfrm>
                <a:off x="3709" y="1939"/>
                <a:ext cx="52" cy="52"/>
              </a:xfrm>
              <a:prstGeom prst="sun">
                <a:avLst>
                  <a:gd name="adj" fmla="val 25000"/>
                </a:avLst>
              </a:prstGeom>
              <a:solidFill>
                <a:srgbClr val="99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4385" name="AutoShape 49"/>
              <p:cNvCxnSpPr>
                <a:cxnSpLocks noChangeShapeType="1"/>
                <a:stCxn id="14384" idx="3"/>
                <a:endCxn id="14383" idx="1"/>
              </p:cNvCxnSpPr>
              <p:nvPr/>
            </p:nvCxnSpPr>
            <p:spPr bwMode="auto">
              <a:xfrm>
                <a:off x="3761" y="1965"/>
                <a:ext cx="127" cy="0"/>
              </a:xfrm>
              <a:prstGeom prst="straightConnector1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</p:cxnSp>
        </p:grpSp>
        <p:grpSp>
          <p:nvGrpSpPr>
            <p:cNvPr id="13" name="Group 50"/>
            <p:cNvGrpSpPr>
              <a:grpSpLocks/>
            </p:cNvGrpSpPr>
            <p:nvPr/>
          </p:nvGrpSpPr>
          <p:grpSpPr bwMode="auto">
            <a:xfrm>
              <a:off x="3203604" y="3430189"/>
              <a:ext cx="1044320" cy="428881"/>
              <a:chOff x="2112" y="1900"/>
              <a:chExt cx="771" cy="321"/>
            </a:xfrm>
          </p:grpSpPr>
          <p:sp>
            <p:nvSpPr>
              <p:cNvPr id="14387" name="AutoShape 51"/>
              <p:cNvSpPr>
                <a:spLocks noChangeArrowheads="1"/>
              </p:cNvSpPr>
              <p:nvPr/>
            </p:nvSpPr>
            <p:spPr bwMode="auto">
              <a:xfrm>
                <a:off x="2837" y="1900"/>
                <a:ext cx="46" cy="52"/>
              </a:xfrm>
              <a:prstGeom prst="sun">
                <a:avLst>
                  <a:gd name="adj" fmla="val 25000"/>
                </a:avLst>
              </a:prstGeom>
              <a:solidFill>
                <a:srgbClr val="99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8" name="AutoShape 52"/>
              <p:cNvSpPr>
                <a:spLocks noChangeArrowheads="1"/>
              </p:cNvSpPr>
              <p:nvPr/>
            </p:nvSpPr>
            <p:spPr bwMode="auto">
              <a:xfrm rot="10800000" flipV="1">
                <a:off x="2112" y="2066"/>
                <a:ext cx="421" cy="155"/>
              </a:xfrm>
              <a:prstGeom prst="roundRect">
                <a:avLst>
                  <a:gd name="adj" fmla="val 16667"/>
                </a:avLst>
              </a:prstGeom>
              <a:solidFill>
                <a:srgbClr val="99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pPr hangingPunct="1">
                  <a:lnSpc>
                    <a:spcPct val="100000"/>
                  </a:lnSpc>
                  <a:buSzPct val="45000"/>
                  <a:buFont typeface="Wingdings" charset="2"/>
                  <a:buNone/>
                </a:pPr>
                <a:r>
                  <a:rPr lang="en-US" sz="700" dirty="0">
                    <a:solidFill>
                      <a:srgbClr val="000000"/>
                    </a:solidFill>
                    <a:ea typeface="DejaVu LGC Sans" charset="0"/>
                    <a:cs typeface="DejaVu LGC Sans" charset="0"/>
                  </a:rPr>
                  <a:t>Spain</a:t>
                </a:r>
              </a:p>
            </p:txBody>
          </p:sp>
          <p:cxnSp>
            <p:nvCxnSpPr>
              <p:cNvPr id="14389" name="AutoShape 53"/>
              <p:cNvCxnSpPr>
                <a:cxnSpLocks noChangeShapeType="1"/>
                <a:stCxn id="14388" idx="1"/>
                <a:endCxn id="14387" idx="1"/>
              </p:cNvCxnSpPr>
              <p:nvPr/>
            </p:nvCxnSpPr>
            <p:spPr bwMode="auto">
              <a:xfrm flipV="1">
                <a:off x="2533" y="1926"/>
                <a:ext cx="304" cy="218"/>
              </a:xfrm>
              <a:prstGeom prst="straightConnector1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</p:cxnSp>
        </p:grpSp>
        <p:grpSp>
          <p:nvGrpSpPr>
            <p:cNvPr id="14" name="Group 54"/>
            <p:cNvGrpSpPr>
              <a:grpSpLocks/>
            </p:cNvGrpSpPr>
            <p:nvPr/>
          </p:nvGrpSpPr>
          <p:grpSpPr bwMode="auto">
            <a:xfrm>
              <a:off x="6306764" y="3879113"/>
              <a:ext cx="992849" cy="207091"/>
              <a:chOff x="4403" y="2236"/>
              <a:chExt cx="733" cy="155"/>
            </a:xfrm>
          </p:grpSpPr>
          <p:sp>
            <p:nvSpPr>
              <p:cNvPr id="14391" name="AutoShape 55"/>
              <p:cNvSpPr>
                <a:spLocks noChangeArrowheads="1"/>
              </p:cNvSpPr>
              <p:nvPr/>
            </p:nvSpPr>
            <p:spPr bwMode="auto">
              <a:xfrm>
                <a:off x="4403" y="2316"/>
                <a:ext cx="57" cy="52"/>
              </a:xfrm>
              <a:prstGeom prst="sun">
                <a:avLst>
                  <a:gd name="adj" fmla="val 25000"/>
                </a:avLst>
              </a:prstGeom>
              <a:solidFill>
                <a:srgbClr val="99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2" name="AutoShape 56"/>
              <p:cNvSpPr>
                <a:spLocks noChangeArrowheads="1"/>
              </p:cNvSpPr>
              <p:nvPr/>
            </p:nvSpPr>
            <p:spPr bwMode="auto">
              <a:xfrm rot="10800000" flipV="1">
                <a:off x="4612" y="2236"/>
                <a:ext cx="524" cy="155"/>
              </a:xfrm>
              <a:prstGeom prst="roundRect">
                <a:avLst>
                  <a:gd name="adj" fmla="val 16667"/>
                </a:avLst>
              </a:prstGeom>
              <a:solidFill>
                <a:srgbClr val="99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pPr>
                  <a:buSzPct val="45000"/>
                  <a:tabLst>
                    <a:tab pos="656650" algn="l"/>
                  </a:tabLst>
                </a:pPr>
                <a:r>
                  <a:rPr lang="en-US" sz="700" dirty="0">
                    <a:solidFill>
                      <a:srgbClr val="000000"/>
                    </a:solidFill>
                    <a:ea typeface="DejaVu LGC Sans" charset="0"/>
                    <a:cs typeface="DejaVu LGC Sans" charset="0"/>
                  </a:rPr>
                  <a:t>Pakistan</a:t>
                </a:r>
              </a:p>
            </p:txBody>
          </p:sp>
          <p:cxnSp>
            <p:nvCxnSpPr>
              <p:cNvPr id="14393" name="AutoShape 57"/>
              <p:cNvCxnSpPr>
                <a:cxnSpLocks noChangeShapeType="1"/>
                <a:stCxn id="14391" idx="3"/>
                <a:endCxn id="14392" idx="3"/>
              </p:cNvCxnSpPr>
              <p:nvPr/>
            </p:nvCxnSpPr>
            <p:spPr bwMode="auto">
              <a:xfrm flipV="1">
                <a:off x="4460" y="2314"/>
                <a:ext cx="152" cy="28"/>
              </a:xfrm>
              <a:prstGeom prst="straightConnector1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</p:cxnSp>
        </p:grpSp>
        <p:grpSp>
          <p:nvGrpSpPr>
            <p:cNvPr id="15" name="Group 58"/>
            <p:cNvGrpSpPr>
              <a:grpSpLocks/>
            </p:cNvGrpSpPr>
            <p:nvPr/>
          </p:nvGrpSpPr>
          <p:grpSpPr bwMode="auto">
            <a:xfrm>
              <a:off x="6258002" y="4352081"/>
              <a:ext cx="1114754" cy="249847"/>
              <a:chOff x="4367" y="2590"/>
              <a:chExt cx="823" cy="187"/>
            </a:xfrm>
          </p:grpSpPr>
          <p:sp>
            <p:nvSpPr>
              <p:cNvPr id="14395" name="AutoShape 59"/>
              <p:cNvSpPr>
                <a:spLocks noChangeArrowheads="1"/>
              </p:cNvSpPr>
              <p:nvPr/>
            </p:nvSpPr>
            <p:spPr bwMode="auto">
              <a:xfrm>
                <a:off x="5136" y="2590"/>
                <a:ext cx="54" cy="52"/>
              </a:xfrm>
              <a:prstGeom prst="sun">
                <a:avLst>
                  <a:gd name="adj" fmla="val 25000"/>
                </a:avLst>
              </a:prstGeom>
              <a:solidFill>
                <a:srgbClr val="99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6" name="AutoShape 60"/>
              <p:cNvSpPr>
                <a:spLocks noChangeArrowheads="1"/>
              </p:cNvSpPr>
              <p:nvPr/>
            </p:nvSpPr>
            <p:spPr bwMode="auto">
              <a:xfrm rot="10800000" flipV="1">
                <a:off x="4367" y="2622"/>
                <a:ext cx="495" cy="155"/>
              </a:xfrm>
              <a:prstGeom prst="roundRect">
                <a:avLst>
                  <a:gd name="adj" fmla="val 16667"/>
                </a:avLst>
              </a:prstGeom>
              <a:solidFill>
                <a:srgbClr val="99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pPr>
                  <a:buSzPct val="45000"/>
                  <a:tabLst>
                    <a:tab pos="656650" algn="l"/>
                  </a:tabLst>
                </a:pPr>
                <a:r>
                  <a:rPr lang="en-US" sz="700" dirty="0">
                    <a:solidFill>
                      <a:srgbClr val="000000"/>
                    </a:solidFill>
                    <a:ea typeface="DejaVu LGC Sans" charset="0"/>
                    <a:cs typeface="DejaVu LGC Sans" charset="0"/>
                  </a:rPr>
                  <a:t>Thailand</a:t>
                </a:r>
              </a:p>
            </p:txBody>
          </p:sp>
          <p:cxnSp>
            <p:nvCxnSpPr>
              <p:cNvPr id="14397" name="AutoShape 61"/>
              <p:cNvCxnSpPr>
                <a:cxnSpLocks noChangeShapeType="1"/>
                <a:stCxn id="14395" idx="1"/>
                <a:endCxn id="14396" idx="1"/>
              </p:cNvCxnSpPr>
              <p:nvPr/>
            </p:nvCxnSpPr>
            <p:spPr bwMode="auto">
              <a:xfrm flipH="1">
                <a:off x="4862" y="2616"/>
                <a:ext cx="274" cy="84"/>
              </a:xfrm>
              <a:prstGeom prst="straightConnector1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</p:cxnSp>
        </p:grpSp>
        <p:grpSp>
          <p:nvGrpSpPr>
            <p:cNvPr id="16" name="Group 62"/>
            <p:cNvGrpSpPr>
              <a:grpSpLocks/>
            </p:cNvGrpSpPr>
            <p:nvPr/>
          </p:nvGrpSpPr>
          <p:grpSpPr bwMode="auto">
            <a:xfrm>
              <a:off x="7735762" y="3205730"/>
              <a:ext cx="778838" cy="491676"/>
              <a:chOff x="5458" y="1732"/>
              <a:chExt cx="575" cy="368"/>
            </a:xfrm>
          </p:grpSpPr>
          <p:sp>
            <p:nvSpPr>
              <p:cNvPr id="14399" name="AutoShape 63"/>
              <p:cNvSpPr>
                <a:spLocks noChangeArrowheads="1"/>
              </p:cNvSpPr>
              <p:nvPr/>
            </p:nvSpPr>
            <p:spPr bwMode="auto">
              <a:xfrm>
                <a:off x="5458" y="1732"/>
                <a:ext cx="429" cy="163"/>
              </a:xfrm>
              <a:prstGeom prst="roundRect">
                <a:avLst>
                  <a:gd name="adj" fmla="val 16667"/>
                </a:avLst>
              </a:prstGeom>
              <a:solidFill>
                <a:srgbClr val="99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hangingPunct="1">
                  <a:lnSpc>
                    <a:spcPct val="100000"/>
                  </a:lnSpc>
                  <a:buSzPct val="45000"/>
                  <a:buFont typeface="Wingdings" charset="2"/>
                  <a:buNone/>
                </a:pPr>
                <a:r>
                  <a:rPr lang="en-US" sz="700" dirty="0">
                    <a:solidFill>
                      <a:srgbClr val="000000"/>
                    </a:solidFill>
                    <a:ea typeface="DejaVu LGC Sans" charset="0"/>
                    <a:cs typeface="DejaVu LGC Sans" charset="0"/>
                  </a:rPr>
                  <a:t>Japan</a:t>
                </a:r>
              </a:p>
            </p:txBody>
          </p:sp>
          <p:cxnSp>
            <p:nvCxnSpPr>
              <p:cNvPr id="14400" name="AutoShape 64"/>
              <p:cNvCxnSpPr>
                <a:cxnSpLocks noChangeShapeType="1"/>
                <a:stCxn id="14401" idx="0"/>
                <a:endCxn id="14399" idx="3"/>
              </p:cNvCxnSpPr>
              <p:nvPr/>
            </p:nvCxnSpPr>
            <p:spPr bwMode="auto">
              <a:xfrm flipH="1" flipV="1">
                <a:off x="5887" y="1813"/>
                <a:ext cx="122" cy="233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</p:cxnSp>
          <p:sp>
            <p:nvSpPr>
              <p:cNvPr id="14401" name="AutoShape 65"/>
              <p:cNvSpPr>
                <a:spLocks noChangeArrowheads="1"/>
              </p:cNvSpPr>
              <p:nvPr/>
            </p:nvSpPr>
            <p:spPr bwMode="auto">
              <a:xfrm>
                <a:off x="5987" y="2048"/>
                <a:ext cx="46" cy="52"/>
              </a:xfrm>
              <a:prstGeom prst="sun">
                <a:avLst>
                  <a:gd name="adj" fmla="val 25000"/>
                </a:avLst>
              </a:prstGeom>
              <a:solidFill>
                <a:srgbClr val="99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66"/>
            <p:cNvGrpSpPr>
              <a:grpSpLocks/>
            </p:cNvGrpSpPr>
            <p:nvPr/>
          </p:nvGrpSpPr>
          <p:grpSpPr bwMode="auto">
            <a:xfrm>
              <a:off x="6595273" y="4838413"/>
              <a:ext cx="1128299" cy="383453"/>
              <a:chOff x="4616" y="2954"/>
              <a:chExt cx="833" cy="287"/>
            </a:xfrm>
          </p:grpSpPr>
          <p:sp>
            <p:nvSpPr>
              <p:cNvPr id="14403" name="AutoShape 67"/>
              <p:cNvSpPr>
                <a:spLocks noChangeArrowheads="1"/>
              </p:cNvSpPr>
              <p:nvPr/>
            </p:nvSpPr>
            <p:spPr bwMode="auto">
              <a:xfrm rot="10800000" flipV="1">
                <a:off x="4616" y="3086"/>
                <a:ext cx="511" cy="155"/>
              </a:xfrm>
              <a:prstGeom prst="roundRect">
                <a:avLst>
                  <a:gd name="adj" fmla="val 16667"/>
                </a:avLst>
              </a:prstGeom>
              <a:solidFill>
                <a:srgbClr val="99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pPr>
                  <a:buSzPct val="45000"/>
                  <a:tabLst>
                    <a:tab pos="656650" algn="l"/>
                  </a:tabLst>
                </a:pPr>
                <a:r>
                  <a:rPr lang="en-US" sz="700" dirty="0">
                    <a:solidFill>
                      <a:srgbClr val="000000"/>
                    </a:solidFill>
                    <a:ea typeface="DejaVu LGC Sans" charset="0"/>
                    <a:cs typeface="DejaVu LGC Sans" charset="0"/>
                  </a:rPr>
                  <a:t>Malaysia</a:t>
                </a:r>
              </a:p>
            </p:txBody>
          </p:sp>
          <p:sp>
            <p:nvSpPr>
              <p:cNvPr id="14404" name="AutoShape 68"/>
              <p:cNvSpPr>
                <a:spLocks noChangeArrowheads="1"/>
              </p:cNvSpPr>
              <p:nvPr/>
            </p:nvSpPr>
            <p:spPr bwMode="auto">
              <a:xfrm>
                <a:off x="5393" y="2954"/>
                <a:ext cx="56" cy="52"/>
              </a:xfrm>
              <a:prstGeom prst="sun">
                <a:avLst>
                  <a:gd name="adj" fmla="val 25000"/>
                </a:avLst>
              </a:prstGeom>
              <a:solidFill>
                <a:srgbClr val="99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4405" name="AutoShape 69"/>
              <p:cNvCxnSpPr>
                <a:cxnSpLocks noChangeShapeType="1"/>
                <a:stCxn id="14404" idx="1"/>
                <a:endCxn id="14403" idx="1"/>
              </p:cNvCxnSpPr>
              <p:nvPr/>
            </p:nvCxnSpPr>
            <p:spPr bwMode="auto">
              <a:xfrm flipH="1">
                <a:off x="5127" y="2980"/>
                <a:ext cx="266" cy="184"/>
              </a:xfrm>
              <a:prstGeom prst="straightConnector1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</p:cxnSp>
        </p:grpSp>
        <p:grpSp>
          <p:nvGrpSpPr>
            <p:cNvPr id="18" name="Group 70"/>
            <p:cNvGrpSpPr>
              <a:grpSpLocks/>
            </p:cNvGrpSpPr>
            <p:nvPr/>
          </p:nvGrpSpPr>
          <p:grpSpPr bwMode="auto">
            <a:xfrm>
              <a:off x="6970469" y="3501006"/>
              <a:ext cx="1201442" cy="223124"/>
              <a:chOff x="4893" y="1953"/>
              <a:chExt cx="887" cy="167"/>
            </a:xfrm>
          </p:grpSpPr>
          <p:sp>
            <p:nvSpPr>
              <p:cNvPr id="14407" name="AutoShape 71"/>
              <p:cNvSpPr>
                <a:spLocks noChangeArrowheads="1"/>
              </p:cNvSpPr>
              <p:nvPr/>
            </p:nvSpPr>
            <p:spPr bwMode="auto">
              <a:xfrm>
                <a:off x="5733" y="2068"/>
                <a:ext cx="47" cy="52"/>
              </a:xfrm>
              <a:prstGeom prst="sun">
                <a:avLst>
                  <a:gd name="adj" fmla="val 25000"/>
                </a:avLst>
              </a:prstGeom>
              <a:solidFill>
                <a:srgbClr val="99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8" name="AutoShape 72"/>
              <p:cNvSpPr>
                <a:spLocks noChangeArrowheads="1"/>
              </p:cNvSpPr>
              <p:nvPr/>
            </p:nvSpPr>
            <p:spPr bwMode="auto">
              <a:xfrm rot="10800000" flipV="1">
                <a:off x="4893" y="1953"/>
                <a:ext cx="671" cy="155"/>
              </a:xfrm>
              <a:prstGeom prst="roundRect">
                <a:avLst>
                  <a:gd name="adj" fmla="val 16667"/>
                </a:avLst>
              </a:prstGeom>
              <a:solidFill>
                <a:srgbClr val="99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pPr>
                  <a:buSzPct val="45000"/>
                  <a:tabLst>
                    <a:tab pos="656650" algn="l"/>
                  </a:tabLst>
                </a:pPr>
                <a:r>
                  <a:rPr lang="en-US" sz="700" dirty="0">
                    <a:solidFill>
                      <a:srgbClr val="000000"/>
                    </a:solidFill>
                    <a:ea typeface="DejaVu LGC Sans" charset="0"/>
                    <a:cs typeface="DejaVu LGC Sans" charset="0"/>
                  </a:rPr>
                  <a:t>Rep of Korea</a:t>
                </a:r>
              </a:p>
            </p:txBody>
          </p:sp>
          <p:cxnSp>
            <p:nvCxnSpPr>
              <p:cNvPr id="14409" name="AutoShape 73"/>
              <p:cNvCxnSpPr>
                <a:cxnSpLocks noChangeShapeType="1"/>
                <a:stCxn id="14407" idx="1"/>
                <a:endCxn id="14408" idx="1"/>
              </p:cNvCxnSpPr>
              <p:nvPr/>
            </p:nvCxnSpPr>
            <p:spPr bwMode="auto">
              <a:xfrm flipH="1" flipV="1">
                <a:off x="5564" y="2031"/>
                <a:ext cx="169" cy="63"/>
              </a:xfrm>
              <a:prstGeom prst="straightConnector1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</p:cxnSp>
        </p:grpSp>
        <p:grpSp>
          <p:nvGrpSpPr>
            <p:cNvPr id="19" name="Group 74"/>
            <p:cNvGrpSpPr>
              <a:grpSpLocks/>
            </p:cNvGrpSpPr>
            <p:nvPr/>
          </p:nvGrpSpPr>
          <p:grpSpPr bwMode="auto">
            <a:xfrm>
              <a:off x="2082079" y="3573153"/>
              <a:ext cx="549927" cy="207092"/>
              <a:chOff x="1284" y="2007"/>
              <a:chExt cx="406" cy="155"/>
            </a:xfrm>
          </p:grpSpPr>
          <p:sp>
            <p:nvSpPr>
              <p:cNvPr id="14411" name="AutoShape 75"/>
              <p:cNvSpPr>
                <a:spLocks noChangeArrowheads="1"/>
              </p:cNvSpPr>
              <p:nvPr/>
            </p:nvSpPr>
            <p:spPr bwMode="auto">
              <a:xfrm>
                <a:off x="1425" y="2007"/>
                <a:ext cx="265" cy="155"/>
              </a:xfrm>
              <a:prstGeom prst="roundRect">
                <a:avLst>
                  <a:gd name="adj" fmla="val 16667"/>
                </a:avLst>
              </a:prstGeom>
              <a:solidFill>
                <a:srgbClr val="E86AC7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 hangingPunct="1">
                  <a:lnSpc>
                    <a:spcPct val="100000"/>
                  </a:lnSpc>
                  <a:buSzPct val="45000"/>
                  <a:buFont typeface="Wingdings" charset="2"/>
                  <a:buNone/>
                </a:pPr>
                <a:r>
                  <a:rPr lang="en-US" sz="700" dirty="0" err="1">
                    <a:solidFill>
                      <a:srgbClr val="000000"/>
                    </a:solidFill>
                    <a:ea typeface="DejaVu LGC Sans" charset="0"/>
                    <a:cs typeface="DejaVu LGC Sans" charset="0"/>
                  </a:rPr>
                  <a:t>JCS</a:t>
                </a:r>
                <a:endParaRPr lang="en-US" sz="700" dirty="0">
                  <a:solidFill>
                    <a:srgbClr val="000000"/>
                  </a:solidFill>
                  <a:ea typeface="DejaVu LGC Sans" charset="0"/>
                  <a:cs typeface="DejaVu LGC Sans" charset="0"/>
                </a:endParaRPr>
              </a:p>
            </p:txBody>
          </p:sp>
          <p:cxnSp>
            <p:nvCxnSpPr>
              <p:cNvPr id="14412" name="AutoShape 76"/>
              <p:cNvCxnSpPr>
                <a:cxnSpLocks noChangeShapeType="1"/>
                <a:endCxn id="14411" idx="1"/>
              </p:cNvCxnSpPr>
              <p:nvPr/>
            </p:nvCxnSpPr>
            <p:spPr bwMode="auto">
              <a:xfrm>
                <a:off x="1284" y="2061"/>
                <a:ext cx="141" cy="24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</p:cxnSp>
        </p:grpSp>
        <p:sp>
          <p:nvSpPr>
            <p:cNvPr id="14413" name="AutoShape 77"/>
            <p:cNvSpPr>
              <a:spLocks noChangeArrowheads="1"/>
            </p:cNvSpPr>
            <p:nvPr/>
          </p:nvSpPr>
          <p:spPr bwMode="auto">
            <a:xfrm>
              <a:off x="2010290" y="3610561"/>
              <a:ext cx="71789" cy="70812"/>
            </a:xfrm>
            <a:prstGeom prst="sun">
              <a:avLst>
                <a:gd name="adj" fmla="val 25000"/>
              </a:avLst>
            </a:prstGeom>
            <a:solidFill>
              <a:srgbClr val="E86AC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grpSp>
          <p:nvGrpSpPr>
            <p:cNvPr id="20" name="Group 78"/>
            <p:cNvGrpSpPr>
              <a:grpSpLocks/>
            </p:cNvGrpSpPr>
            <p:nvPr/>
          </p:nvGrpSpPr>
          <p:grpSpPr bwMode="auto">
            <a:xfrm>
              <a:off x="4652922" y="4051474"/>
              <a:ext cx="1033484" cy="358069"/>
              <a:chOff x="3182" y="2365"/>
              <a:chExt cx="763" cy="268"/>
            </a:xfrm>
          </p:grpSpPr>
          <p:sp>
            <p:nvSpPr>
              <p:cNvPr id="14415" name="AutoShape 79"/>
              <p:cNvSpPr>
                <a:spLocks noChangeArrowheads="1"/>
              </p:cNvSpPr>
              <p:nvPr/>
            </p:nvSpPr>
            <p:spPr bwMode="auto">
              <a:xfrm>
                <a:off x="3182" y="2468"/>
                <a:ext cx="626" cy="165"/>
              </a:xfrm>
              <a:prstGeom prst="roundRect">
                <a:avLst>
                  <a:gd name="adj" fmla="val 16667"/>
                </a:avLst>
              </a:prstGeom>
              <a:solidFill>
                <a:srgbClr val="99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0000" tIns="46800" rIns="90000" bIns="46800" anchor="ctr">
                <a:spAutoFit/>
              </a:bodyPr>
              <a:lstStyle/>
              <a:p>
                <a:pPr>
                  <a:buSzPct val="45000"/>
                  <a:tabLst>
                    <a:tab pos="656650" algn="l"/>
                  </a:tabLst>
                </a:pPr>
                <a:r>
                  <a:rPr lang="en-US" sz="700" dirty="0">
                    <a:solidFill>
                      <a:srgbClr val="000000"/>
                    </a:solidFill>
                    <a:ea typeface="DejaVu LGC Sans" charset="0"/>
                    <a:cs typeface="DejaVu LGC Sans" charset="0"/>
                  </a:rPr>
                  <a:t>Saudi Arabia</a:t>
                </a:r>
              </a:p>
            </p:txBody>
          </p:sp>
          <p:sp>
            <p:nvSpPr>
              <p:cNvPr id="14416" name="AutoShape 80"/>
              <p:cNvSpPr>
                <a:spLocks noChangeArrowheads="1"/>
              </p:cNvSpPr>
              <p:nvPr/>
            </p:nvSpPr>
            <p:spPr bwMode="auto">
              <a:xfrm>
                <a:off x="3893" y="2365"/>
                <a:ext cx="52" cy="52"/>
              </a:xfrm>
              <a:prstGeom prst="sun">
                <a:avLst>
                  <a:gd name="adj" fmla="val 25000"/>
                </a:avLst>
              </a:prstGeom>
              <a:solidFill>
                <a:srgbClr val="99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4417" name="AutoShape 81"/>
              <p:cNvCxnSpPr>
                <a:cxnSpLocks noChangeShapeType="1"/>
                <a:stCxn id="14416" idx="2"/>
                <a:endCxn id="14415" idx="3"/>
              </p:cNvCxnSpPr>
              <p:nvPr/>
            </p:nvCxnSpPr>
            <p:spPr bwMode="auto">
              <a:xfrm flipH="1">
                <a:off x="3808" y="2417"/>
                <a:ext cx="111" cy="134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</p:cxnSp>
        </p:grpSp>
        <p:grpSp>
          <p:nvGrpSpPr>
            <p:cNvPr id="21" name="Group 82"/>
            <p:cNvGrpSpPr>
              <a:grpSpLocks/>
            </p:cNvGrpSpPr>
            <p:nvPr/>
          </p:nvGrpSpPr>
          <p:grpSpPr bwMode="auto">
            <a:xfrm>
              <a:off x="4857449" y="2376026"/>
              <a:ext cx="786965" cy="529086"/>
              <a:chOff x="3333" y="1111"/>
              <a:chExt cx="581" cy="396"/>
            </a:xfrm>
          </p:grpSpPr>
          <p:sp>
            <p:nvSpPr>
              <p:cNvPr id="14419" name="AutoShape 83"/>
              <p:cNvSpPr>
                <a:spLocks noChangeArrowheads="1"/>
              </p:cNvSpPr>
              <p:nvPr/>
            </p:nvSpPr>
            <p:spPr bwMode="auto">
              <a:xfrm>
                <a:off x="3333" y="1455"/>
                <a:ext cx="53" cy="52"/>
              </a:xfrm>
              <a:prstGeom prst="sun">
                <a:avLst>
                  <a:gd name="adj" fmla="val 25000"/>
                </a:avLst>
              </a:prstGeom>
              <a:solidFill>
                <a:srgbClr val="99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0" name="AutoShape 84"/>
              <p:cNvSpPr>
                <a:spLocks noChangeArrowheads="1"/>
              </p:cNvSpPr>
              <p:nvPr/>
            </p:nvSpPr>
            <p:spPr bwMode="auto">
              <a:xfrm>
                <a:off x="3598" y="1111"/>
                <a:ext cx="316" cy="105"/>
              </a:xfrm>
              <a:prstGeom prst="roundRect">
                <a:avLst>
                  <a:gd name="adj" fmla="val 16667"/>
                </a:avLst>
              </a:prstGeom>
              <a:solidFill>
                <a:srgbClr val="99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hangingPunct="1">
                  <a:lnSpc>
                    <a:spcPct val="100000"/>
                  </a:lnSpc>
                  <a:buSzPct val="45000"/>
                  <a:buFont typeface="Wingdings" charset="2"/>
                  <a:buNone/>
                </a:pPr>
                <a:r>
                  <a:rPr lang="en-US" sz="700" dirty="0" err="1">
                    <a:solidFill>
                      <a:srgbClr val="000000"/>
                    </a:solidFill>
                    <a:ea typeface="DejaVu LGC Sans" charset="0"/>
                    <a:cs typeface="DejaVu LGC Sans" charset="0"/>
                  </a:rPr>
                  <a:t>JFTC</a:t>
                </a:r>
                <a:endParaRPr lang="en-US" sz="700" dirty="0">
                  <a:solidFill>
                    <a:srgbClr val="000000"/>
                  </a:solidFill>
                  <a:ea typeface="DejaVu LGC Sans" charset="0"/>
                  <a:cs typeface="DejaVu LGC Sans" charset="0"/>
                </a:endParaRPr>
              </a:p>
            </p:txBody>
          </p:sp>
          <p:cxnSp>
            <p:nvCxnSpPr>
              <p:cNvPr id="14421" name="AutoShape 85"/>
              <p:cNvCxnSpPr>
                <a:cxnSpLocks noChangeShapeType="1"/>
                <a:stCxn id="14419" idx="3"/>
                <a:endCxn id="14420" idx="1"/>
              </p:cNvCxnSpPr>
              <p:nvPr/>
            </p:nvCxnSpPr>
            <p:spPr bwMode="auto">
              <a:xfrm flipV="1">
                <a:off x="3387" y="1164"/>
                <a:ext cx="210" cy="316"/>
              </a:xfrm>
              <a:prstGeom prst="straightConnector1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</p:cxnSp>
        </p:grpSp>
        <p:sp>
          <p:nvSpPr>
            <p:cNvPr id="14423" name="AutoShape 87"/>
            <p:cNvSpPr>
              <a:spLocks noChangeArrowheads="1"/>
            </p:cNvSpPr>
            <p:nvPr/>
          </p:nvSpPr>
          <p:spPr bwMode="auto">
            <a:xfrm>
              <a:off x="4619057" y="3255165"/>
              <a:ext cx="62307" cy="69476"/>
            </a:xfrm>
            <a:prstGeom prst="sun">
              <a:avLst>
                <a:gd name="adj" fmla="val 25000"/>
              </a:avLst>
            </a:prstGeom>
            <a:solidFill>
              <a:srgbClr val="99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" name="Group 91"/>
            <p:cNvGrpSpPr>
              <a:grpSpLocks/>
            </p:cNvGrpSpPr>
            <p:nvPr/>
          </p:nvGrpSpPr>
          <p:grpSpPr bwMode="auto">
            <a:xfrm>
              <a:off x="4033913" y="1935122"/>
              <a:ext cx="671832" cy="364748"/>
              <a:chOff x="2725" y="781"/>
              <a:chExt cx="496" cy="273"/>
            </a:xfrm>
          </p:grpSpPr>
          <p:sp>
            <p:nvSpPr>
              <p:cNvPr id="14428" name="AutoShape 92"/>
              <p:cNvSpPr>
                <a:spLocks noChangeArrowheads="1"/>
              </p:cNvSpPr>
              <p:nvPr/>
            </p:nvSpPr>
            <p:spPr bwMode="auto">
              <a:xfrm>
                <a:off x="2725" y="781"/>
                <a:ext cx="419" cy="158"/>
              </a:xfrm>
              <a:prstGeom prst="roundRect">
                <a:avLst>
                  <a:gd name="adj" fmla="val 16667"/>
                </a:avLst>
              </a:prstGeom>
              <a:solidFill>
                <a:srgbClr val="99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hangingPunct="1">
                  <a:lnSpc>
                    <a:spcPct val="100000"/>
                  </a:lnSpc>
                  <a:buSzPct val="45000"/>
                  <a:buFont typeface="Wingdings" charset="2"/>
                  <a:buNone/>
                </a:pPr>
                <a:r>
                  <a:rPr lang="en-US" sz="700" dirty="0">
                    <a:solidFill>
                      <a:srgbClr val="000000"/>
                    </a:solidFill>
                    <a:ea typeface="DejaVu LGC Sans" charset="0"/>
                    <a:cs typeface="DejaVu LGC Sans" charset="0"/>
                  </a:rPr>
                  <a:t>Norway</a:t>
                </a:r>
              </a:p>
            </p:txBody>
          </p:sp>
          <p:cxnSp>
            <p:nvCxnSpPr>
              <p:cNvPr id="14429" name="AutoShape 93"/>
              <p:cNvCxnSpPr>
                <a:cxnSpLocks noChangeShapeType="1"/>
                <a:stCxn id="14430" idx="3"/>
                <a:endCxn id="14428" idx="3"/>
              </p:cNvCxnSpPr>
              <p:nvPr/>
            </p:nvCxnSpPr>
            <p:spPr bwMode="auto">
              <a:xfrm flipH="1" flipV="1">
                <a:off x="3144" y="860"/>
                <a:ext cx="77" cy="16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</p:cxnSp>
          <p:sp>
            <p:nvSpPr>
              <p:cNvPr id="14430" name="AutoShape 94"/>
              <p:cNvSpPr>
                <a:spLocks noChangeArrowheads="1"/>
              </p:cNvSpPr>
              <p:nvPr/>
            </p:nvSpPr>
            <p:spPr bwMode="auto">
              <a:xfrm>
                <a:off x="3169" y="1002"/>
                <a:ext cx="52" cy="52"/>
              </a:xfrm>
              <a:prstGeom prst="sun">
                <a:avLst>
                  <a:gd name="adj" fmla="val 25000"/>
                </a:avLst>
              </a:prstGeom>
              <a:solidFill>
                <a:srgbClr val="99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108" name="Straight Connector 107"/>
          <p:cNvCxnSpPr/>
          <p:nvPr/>
        </p:nvCxnSpPr>
        <p:spPr bwMode="auto">
          <a:xfrm>
            <a:off x="2886075" y="981075"/>
            <a:ext cx="6115050" cy="0"/>
          </a:xfrm>
          <a:prstGeom prst="line">
            <a:avLst/>
          </a:prstGeom>
          <a:solidFill>
            <a:srgbClr val="FF0000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1" name="Rectangle 1"/>
          <p:cNvSpPr txBox="1">
            <a:spLocks noChangeArrowheads="1"/>
          </p:cNvSpPr>
          <p:nvPr/>
        </p:nvSpPr>
        <p:spPr bwMode="auto">
          <a:xfrm>
            <a:off x="2905124" y="229597"/>
            <a:ext cx="6096001" cy="75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966" tIns="40166" rIns="81966" bIns="4016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JTLS Around the World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8" name="Footer Placeholder 9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ROLANDS &amp; ASSOCIATES Corporation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 bwMode="auto">
          <a:xfrm>
            <a:off x="0" y="0"/>
            <a:ext cx="9026013" cy="1789471"/>
          </a:xfrm>
          <a:prstGeom prst="rect">
            <a:avLst/>
          </a:prstGeom>
          <a:solidFill>
            <a:srgbClr val="E2FDBF"/>
          </a:solidFill>
          <a:ln w="50800">
            <a:noFill/>
            <a:round/>
            <a:headEnd type="diamond" w="med" len="med"/>
            <a:tailEnd type="stealth" w="med" len="med"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1520" y="1335020"/>
            <a:ext cx="9142560" cy="5279594"/>
            <a:chOff x="-8" y="952"/>
            <a:chExt cx="6349" cy="36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894" y="952"/>
              <a:ext cx="2660" cy="3552"/>
              <a:chOff x="894" y="952"/>
              <a:chExt cx="2660" cy="3552"/>
            </a:xfrm>
          </p:grpSpPr>
          <p:grpSp>
            <p:nvGrpSpPr>
              <p:cNvPr id="4" name="Group 3"/>
              <p:cNvGrpSpPr>
                <a:grpSpLocks/>
              </p:cNvGrpSpPr>
              <p:nvPr/>
            </p:nvGrpSpPr>
            <p:grpSpPr bwMode="auto">
              <a:xfrm>
                <a:off x="894" y="952"/>
                <a:ext cx="2660" cy="3390"/>
                <a:chOff x="894" y="952"/>
                <a:chExt cx="2660" cy="3390"/>
              </a:xfrm>
            </p:grpSpPr>
            <p:grpSp>
              <p:nvGrpSpPr>
                <p:cNvPr id="5" name="Group 4"/>
                <p:cNvGrpSpPr>
                  <a:grpSpLocks/>
                </p:cNvGrpSpPr>
                <p:nvPr/>
              </p:nvGrpSpPr>
              <p:grpSpPr bwMode="auto">
                <a:xfrm>
                  <a:off x="894" y="952"/>
                  <a:ext cx="2660" cy="3390"/>
                  <a:chOff x="894" y="952"/>
                  <a:chExt cx="2660" cy="3390"/>
                </a:xfrm>
              </p:grpSpPr>
              <p:sp>
                <p:nvSpPr>
                  <p:cNvPr id="9221" name="Freeform 5"/>
                  <p:cNvSpPr>
                    <a:spLocks noChangeArrowheads="1"/>
                  </p:cNvSpPr>
                  <p:nvPr/>
                </p:nvSpPr>
                <p:spPr bwMode="auto">
                  <a:xfrm>
                    <a:off x="894" y="952"/>
                    <a:ext cx="2660" cy="3390"/>
                  </a:xfrm>
                  <a:custGeom>
                    <a:avLst/>
                    <a:gdLst>
                      <a:gd name="T0" fmla="*/ 0 w 2414"/>
                      <a:gd name="T1" fmla="*/ 2471 h 3076"/>
                      <a:gd name="T2" fmla="*/ 2414 w 2414"/>
                      <a:gd name="T3" fmla="*/ 3076 h 3076"/>
                      <a:gd name="T4" fmla="*/ 2038 w 2414"/>
                      <a:gd name="T5" fmla="*/ 0 h 3076"/>
                      <a:gd name="T6" fmla="*/ 0 w 2414"/>
                      <a:gd name="T7" fmla="*/ 2471 h 3076"/>
                      <a:gd name="T8" fmla="*/ 0 w 2414"/>
                      <a:gd name="T9" fmla="*/ 0 h 3076"/>
                      <a:gd name="T10" fmla="*/ 2414 w 2414"/>
                      <a:gd name="T11" fmla="*/ 3076 h 30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414" h="3076">
                        <a:moveTo>
                          <a:pt x="0" y="2471"/>
                        </a:moveTo>
                        <a:lnTo>
                          <a:pt x="2414" y="3076"/>
                        </a:lnTo>
                        <a:lnTo>
                          <a:pt x="2038" y="0"/>
                        </a:lnTo>
                        <a:lnTo>
                          <a:pt x="0" y="2471"/>
                        </a:lnTo>
                        <a:close/>
                      </a:path>
                    </a:pathLst>
                  </a:custGeom>
                  <a:solidFill>
                    <a:srgbClr val="3366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 dirty="0"/>
                  </a:p>
                </p:txBody>
              </p:sp>
              <p:sp>
                <p:nvSpPr>
                  <p:cNvPr id="9222" name="Freeform 6"/>
                  <p:cNvSpPr>
                    <a:spLocks noChangeArrowheads="1"/>
                  </p:cNvSpPr>
                  <p:nvPr/>
                </p:nvSpPr>
                <p:spPr bwMode="auto">
                  <a:xfrm>
                    <a:off x="2111" y="969"/>
                    <a:ext cx="1016" cy="3025"/>
                  </a:xfrm>
                  <a:custGeom>
                    <a:avLst/>
                    <a:gdLst>
                      <a:gd name="T0" fmla="*/ 923 w 923"/>
                      <a:gd name="T1" fmla="*/ 0 h 2745"/>
                      <a:gd name="T2" fmla="*/ 0 w 923"/>
                      <a:gd name="T3" fmla="*/ 2745 h 2745"/>
                      <a:gd name="T4" fmla="*/ 0 w 923"/>
                      <a:gd name="T5" fmla="*/ 0 h 2745"/>
                      <a:gd name="T6" fmla="*/ 923 w 923"/>
                      <a:gd name="T7" fmla="*/ 2745 h 27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T4" t="T5" r="T6" b="T7"/>
                    <a:pathLst>
                      <a:path w="923" h="2745">
                        <a:moveTo>
                          <a:pt x="923" y="0"/>
                        </a:moveTo>
                        <a:lnTo>
                          <a:pt x="0" y="2745"/>
                        </a:lnTo>
                      </a:path>
                    </a:pathLst>
                  </a:custGeom>
                  <a:solidFill>
                    <a:srgbClr val="3366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23" name="Freeform 7"/>
                  <p:cNvSpPr>
                    <a:spLocks noChangeArrowheads="1"/>
                  </p:cNvSpPr>
                  <p:nvPr/>
                </p:nvSpPr>
                <p:spPr bwMode="auto">
                  <a:xfrm>
                    <a:off x="1506" y="968"/>
                    <a:ext cx="1620" cy="2874"/>
                  </a:xfrm>
                  <a:custGeom>
                    <a:avLst/>
                    <a:gdLst>
                      <a:gd name="T0" fmla="*/ 1470 w 1470"/>
                      <a:gd name="T1" fmla="*/ 0 h 2608"/>
                      <a:gd name="T2" fmla="*/ 0 w 1470"/>
                      <a:gd name="T3" fmla="*/ 2608 h 2608"/>
                      <a:gd name="T4" fmla="*/ 0 w 1470"/>
                      <a:gd name="T5" fmla="*/ 0 h 2608"/>
                      <a:gd name="T6" fmla="*/ 1470 w 1470"/>
                      <a:gd name="T7" fmla="*/ 2608 h 26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T4" t="T5" r="T6" b="T7"/>
                    <a:pathLst>
                      <a:path w="1470" h="2608">
                        <a:moveTo>
                          <a:pt x="1470" y="0"/>
                        </a:moveTo>
                        <a:lnTo>
                          <a:pt x="0" y="2608"/>
                        </a:lnTo>
                      </a:path>
                    </a:pathLst>
                  </a:custGeom>
                  <a:solidFill>
                    <a:srgbClr val="3366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24" name="Freeform 8"/>
                  <p:cNvSpPr>
                    <a:spLocks noChangeArrowheads="1"/>
                  </p:cNvSpPr>
                  <p:nvPr/>
                </p:nvSpPr>
                <p:spPr bwMode="auto">
                  <a:xfrm>
                    <a:off x="2783" y="967"/>
                    <a:ext cx="345" cy="3199"/>
                  </a:xfrm>
                  <a:custGeom>
                    <a:avLst/>
                    <a:gdLst>
                      <a:gd name="T0" fmla="*/ 314 w 314"/>
                      <a:gd name="T1" fmla="*/ 0 h 2903"/>
                      <a:gd name="T2" fmla="*/ 0 w 314"/>
                      <a:gd name="T3" fmla="*/ 2903 h 2903"/>
                      <a:gd name="T4" fmla="*/ 0 w 314"/>
                      <a:gd name="T5" fmla="*/ 0 h 2903"/>
                      <a:gd name="T6" fmla="*/ 314 w 314"/>
                      <a:gd name="T7" fmla="*/ 2903 h 29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T4" t="T5" r="T6" b="T7"/>
                    <a:pathLst>
                      <a:path w="314" h="2903">
                        <a:moveTo>
                          <a:pt x="314" y="0"/>
                        </a:moveTo>
                        <a:lnTo>
                          <a:pt x="0" y="2903"/>
                        </a:lnTo>
                      </a:path>
                    </a:pathLst>
                  </a:custGeom>
                  <a:solidFill>
                    <a:srgbClr val="3366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9"/>
                <p:cNvGrpSpPr>
                  <a:grpSpLocks/>
                </p:cNvGrpSpPr>
                <p:nvPr/>
              </p:nvGrpSpPr>
              <p:grpSpPr bwMode="auto">
                <a:xfrm>
                  <a:off x="2084" y="1428"/>
                  <a:ext cx="1125" cy="2609"/>
                  <a:chOff x="2084" y="1428"/>
                  <a:chExt cx="1125" cy="2609"/>
                </a:xfrm>
              </p:grpSpPr>
              <p:sp>
                <p:nvSpPr>
                  <p:cNvPr id="9226" name="Text Box 10"/>
                  <p:cNvSpPr txBox="1">
                    <a:spLocks noChangeArrowheads="1"/>
                  </p:cNvSpPr>
                  <p:nvPr/>
                </p:nvSpPr>
                <p:spPr bwMode="auto">
                  <a:xfrm rot="18292450">
                    <a:off x="1402" y="2323"/>
                    <a:ext cx="1515" cy="15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vert="vert" wrap="square" lIns="90000" tIns="46800" rIns="90000" bIns="46800">
                    <a:spAutoFit/>
                  </a:bodyPr>
                  <a:lstStyle/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</a:tabLst>
                    </a:pPr>
                    <a:r>
                      <a:rPr lang="it-IT" sz="1600" dirty="0" smtClean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Analysi</a:t>
                    </a:r>
                    <a:r>
                      <a:rPr lang="it-IT" dirty="0" smtClean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s</a:t>
                    </a:r>
                    <a:endParaRPr lang="it-IT" dirty="0">
                      <a:solidFill>
                        <a:srgbClr val="FFFF00"/>
                      </a:solidFill>
                      <a:latin typeface="+mn-lt"/>
                      <a:ea typeface="DejaVu LGC Sans" charset="0"/>
                      <a:cs typeface="DejaVu LGC Sans" charset="0"/>
                    </a:endParaRPr>
                  </a:p>
                </p:txBody>
              </p:sp>
              <p:sp>
                <p:nvSpPr>
                  <p:cNvPr id="9227" name="Text Box 11"/>
                  <p:cNvSpPr txBox="1">
                    <a:spLocks noChangeArrowheads="1"/>
                  </p:cNvSpPr>
                  <p:nvPr/>
                </p:nvSpPr>
                <p:spPr bwMode="auto">
                  <a:xfrm rot="17640000">
                    <a:off x="1213" y="2577"/>
                    <a:ext cx="2395" cy="109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square" lIns="90000" tIns="46800" rIns="90000" bIns="46800">
                    <a:spAutoFit/>
                  </a:bodyPr>
                  <a:lstStyle/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A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C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Q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U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I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S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I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T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I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O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 smtClean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N</a:t>
                    </a:r>
                    <a:endParaRPr lang="it-IT" sz="1400" dirty="0">
                      <a:solidFill>
                        <a:srgbClr val="FFFF00"/>
                      </a:solidFill>
                      <a:latin typeface="+mn-lt"/>
                      <a:ea typeface="DejaVu LGC Sans" charset="0"/>
                      <a:cs typeface="DejaVu LGC Sans" charset="0"/>
                    </a:endParaRPr>
                  </a:p>
                </p:txBody>
              </p:sp>
              <p:sp>
                <p:nvSpPr>
                  <p:cNvPr id="9228" name="Text Box 12"/>
                  <p:cNvSpPr txBox="1">
                    <a:spLocks noChangeArrowheads="1"/>
                  </p:cNvSpPr>
                  <p:nvPr/>
                </p:nvSpPr>
                <p:spPr bwMode="auto">
                  <a:xfrm rot="16140000">
                    <a:off x="1962" y="2764"/>
                    <a:ext cx="2395" cy="98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lIns="90000" tIns="46800" rIns="90000" bIns="46800">
                    <a:spAutoFit/>
                  </a:bodyPr>
                  <a:lstStyle/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O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P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S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endParaRPr lang="it-IT" sz="1400" dirty="0">
                      <a:solidFill>
                        <a:srgbClr val="FFFF00"/>
                      </a:solidFill>
                      <a:latin typeface="+mn-lt"/>
                      <a:ea typeface="DejaVu LGC Sans" charset="0"/>
                      <a:cs typeface="DejaVu LGC Sans" charset="0"/>
                    </a:endParaRP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S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U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P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P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O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R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 smtClean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T</a:t>
                    </a:r>
                    <a:endParaRPr lang="it-IT" sz="1400" dirty="0">
                      <a:solidFill>
                        <a:srgbClr val="FFFF00"/>
                      </a:solidFill>
                      <a:latin typeface="+mn-lt"/>
                      <a:ea typeface="DejaVu LGC Sans" charset="0"/>
                      <a:cs typeface="DejaVu LGC Sans" charset="0"/>
                    </a:endParaRPr>
                  </a:p>
                </p:txBody>
              </p:sp>
              <p:sp>
                <p:nvSpPr>
                  <p:cNvPr id="9230" name="Text Box 14"/>
                  <p:cNvSpPr txBox="1">
                    <a:spLocks noChangeArrowheads="1"/>
                  </p:cNvSpPr>
                  <p:nvPr/>
                </p:nvSpPr>
                <p:spPr bwMode="auto">
                  <a:xfrm rot="812790">
                    <a:off x="2590" y="1428"/>
                    <a:ext cx="276" cy="2609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vert="vert270" wrap="square" lIns="90000" tIns="46800" rIns="90000" bIns="46800" anchor="ctr">
                    <a:spAutoFit/>
                  </a:bodyPr>
                  <a:lstStyle/>
                  <a:p>
                    <a:pPr algn="ctr">
                      <a:spcBef>
                        <a:spcPts val="680"/>
                      </a:spcBef>
                    </a:pPr>
                    <a:r>
                      <a:rPr lang="it-IT" sz="1400" dirty="0" smtClean="0">
                        <a:solidFill>
                          <a:srgbClr val="FFFF00"/>
                        </a:solidFill>
                        <a:latin typeface="+mj-lt"/>
                        <a:ea typeface="DejaVu LGC Sans" charset="0"/>
                        <a:cs typeface="DejaVu LGC Sans" charset="0"/>
                      </a:rPr>
                      <a:t>Training   \   Exercise</a:t>
                    </a:r>
                    <a:endParaRPr lang="it-IT" sz="1400" dirty="0">
                      <a:solidFill>
                        <a:srgbClr val="FFFF00"/>
                      </a:solidFill>
                      <a:latin typeface="+mj-lt"/>
                      <a:ea typeface="DejaVu LGC Sans" charset="0"/>
                      <a:cs typeface="DejaVu LGC Sans" charset="0"/>
                    </a:endParaRPr>
                  </a:p>
                </p:txBody>
              </p:sp>
            </p:grpSp>
          </p:grpSp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899" y="3896"/>
                <a:ext cx="2414" cy="608"/>
                <a:chOff x="899" y="3896"/>
                <a:chExt cx="2414" cy="608"/>
              </a:xfrm>
            </p:grpSpPr>
            <p:sp>
              <p:nvSpPr>
                <p:cNvPr id="9232" name="Line 16"/>
                <p:cNvSpPr>
                  <a:spLocks noChangeShapeType="1"/>
                </p:cNvSpPr>
                <p:nvPr/>
              </p:nvSpPr>
              <p:spPr bwMode="auto">
                <a:xfrm flipH="1" flipV="1">
                  <a:off x="899" y="3896"/>
                  <a:ext cx="2414" cy="608"/>
                </a:xfrm>
                <a:prstGeom prst="line">
                  <a:avLst/>
                </a:prstGeom>
                <a:noFill/>
                <a:ln w="57240">
                  <a:solidFill>
                    <a:schemeClr val="accent6">
                      <a:lumMod val="60000"/>
                      <a:lumOff val="4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3" name="Text Box 17"/>
                <p:cNvSpPr txBox="1">
                  <a:spLocks noChangeArrowheads="1"/>
                </p:cNvSpPr>
                <p:nvPr/>
              </p:nvSpPr>
              <p:spPr bwMode="auto">
                <a:xfrm rot="840000" flipH="1">
                  <a:off x="1380" y="4092"/>
                  <a:ext cx="1315" cy="183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algn="ctr">
                    <a:spcBef>
                      <a:spcPts val="680"/>
                    </a:spcBef>
                    <a:tabLst>
                      <a:tab pos="656650" algn="l"/>
                      <a:tab pos="1313299" algn="l"/>
                    </a:tabLst>
                  </a:pPr>
                  <a:r>
                    <a:rPr lang="it-IT" sz="1100" dirty="0">
                      <a:solidFill>
                        <a:srgbClr val="000000"/>
                      </a:solidFill>
                      <a:ea typeface="DejaVu LGC Sans" charset="0"/>
                      <a:cs typeface="DejaVu LGC Sans" charset="0"/>
                    </a:rPr>
                    <a:t>Functional Areas</a:t>
                  </a:r>
                </a:p>
              </p:txBody>
            </p:sp>
          </p:grpSp>
        </p:grpSp>
        <p:sp>
          <p:nvSpPr>
            <p:cNvPr id="9234" name="Text Box 18"/>
            <p:cNvSpPr txBox="1">
              <a:spLocks noChangeArrowheads="1"/>
            </p:cNvSpPr>
            <p:nvPr/>
          </p:nvSpPr>
          <p:spPr bwMode="auto">
            <a:xfrm>
              <a:off x="-8" y="4428"/>
              <a:ext cx="6349" cy="1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9273" name="AutoShape 57"/>
          <p:cNvCxnSpPr>
            <a:cxnSpLocks noChangeShapeType="1"/>
          </p:cNvCxnSpPr>
          <p:nvPr/>
        </p:nvCxnSpPr>
        <p:spPr bwMode="auto">
          <a:xfrm flipH="1">
            <a:off x="3597120" y="846809"/>
            <a:ext cx="1272960" cy="427725"/>
          </a:xfrm>
          <a:prstGeom prst="bentConnector3">
            <a:avLst>
              <a:gd name="adj1" fmla="val 50000"/>
            </a:avLst>
          </a:prstGeom>
          <a:noFill/>
          <a:ln w="9525">
            <a:noFill/>
            <a:round/>
            <a:headEnd/>
            <a:tailEnd/>
          </a:ln>
          <a:effectLst/>
        </p:spPr>
      </p:cxnSp>
      <p:sp>
        <p:nvSpPr>
          <p:cNvPr id="9278" name="Rectangle 62"/>
          <p:cNvSpPr>
            <a:spLocks noChangeArrowheads="1"/>
          </p:cNvSpPr>
          <p:nvPr/>
        </p:nvSpPr>
        <p:spPr bwMode="auto">
          <a:xfrm>
            <a:off x="266700" y="1378220"/>
            <a:ext cx="3048480" cy="1106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2452" rIns="81639" bIns="42452">
            <a:spAutoFit/>
          </a:bodyPr>
          <a:lstStyle/>
          <a:p>
            <a:pPr marL="483847" indent="-482408">
              <a:spcBef>
                <a:spcPts val="1089"/>
              </a:spcBef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GB" sz="1600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DejaVu LGC Sans" charset="0"/>
                <a:cs typeface="DejaVu LGC Sans" charset="0"/>
              </a:rPr>
              <a:t>- 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DejaVu LGC Sans" charset="0"/>
                <a:cs typeface="DejaVu LGC Sans" charset="0"/>
              </a:rPr>
              <a:t>Constructive Simulation</a:t>
            </a:r>
            <a:endParaRPr lang="en-GB" sz="1600" dirty="0">
              <a:solidFill>
                <a:schemeClr val="bg1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DejaVu LGC Sans" charset="0"/>
              <a:cs typeface="DejaVu LGC Sans" charset="0"/>
            </a:endParaRPr>
          </a:p>
          <a:p>
            <a:pPr marL="483847" indent="-482408">
              <a:spcBef>
                <a:spcPts val="1089"/>
              </a:spcBef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GB" sz="1600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DejaVu LGC Sans" charset="0"/>
                <a:cs typeface="DejaVu LGC Sans" charset="0"/>
              </a:rPr>
              <a:t>- 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DejaVu LGC Sans" charset="0"/>
                <a:cs typeface="DejaVu LGC Sans" charset="0"/>
              </a:rPr>
              <a:t>Operational Level (Joint)</a:t>
            </a:r>
            <a:endParaRPr lang="en-GB" sz="1600" dirty="0">
              <a:solidFill>
                <a:schemeClr val="bg1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DejaVu LGC Sans" charset="0"/>
              <a:cs typeface="DejaVu LGC Sans" charset="0"/>
            </a:endParaRPr>
          </a:p>
          <a:p>
            <a:pPr marL="483847" indent="-482408">
              <a:spcBef>
                <a:spcPts val="1089"/>
              </a:spcBef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GB" sz="1600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DejaVu LGC Sans" charset="0"/>
                <a:cs typeface="DejaVu LGC Sans" charset="0"/>
              </a:rPr>
              <a:t>- 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DejaVu LGC Sans" charset="0"/>
                <a:cs typeface="DejaVu LGC Sans" charset="0"/>
              </a:rPr>
              <a:t>Highly Aggregated Forces</a:t>
            </a:r>
            <a:endParaRPr lang="en-GB" sz="1600" dirty="0">
              <a:solidFill>
                <a:schemeClr val="bg1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DejaVu LGC Sans" charset="0"/>
              <a:cs typeface="DejaVu LGC Sans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2086017" y="1188661"/>
            <a:ext cx="6263654" cy="5210466"/>
            <a:chOff x="2007361" y="1216929"/>
            <a:chExt cx="6263654" cy="5210466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007361" y="1216929"/>
              <a:ext cx="6196320" cy="5050611"/>
              <a:chOff x="1394" y="845"/>
              <a:chExt cx="4303" cy="3507"/>
            </a:xfrm>
          </p:grpSpPr>
          <p:grpSp>
            <p:nvGrpSpPr>
              <p:cNvPr id="9" name="Group 20"/>
              <p:cNvGrpSpPr>
                <a:grpSpLocks/>
              </p:cNvGrpSpPr>
              <p:nvPr/>
            </p:nvGrpSpPr>
            <p:grpSpPr bwMode="auto">
              <a:xfrm>
                <a:off x="1394" y="946"/>
                <a:ext cx="4096" cy="3406"/>
                <a:chOff x="1394" y="946"/>
                <a:chExt cx="4096" cy="3406"/>
              </a:xfrm>
            </p:grpSpPr>
            <p:grpSp>
              <p:nvGrpSpPr>
                <p:cNvPr id="10" name="Group 21"/>
                <p:cNvGrpSpPr>
                  <a:grpSpLocks/>
                </p:cNvGrpSpPr>
                <p:nvPr/>
              </p:nvGrpSpPr>
              <p:grpSpPr bwMode="auto">
                <a:xfrm>
                  <a:off x="1394" y="967"/>
                  <a:ext cx="4096" cy="3385"/>
                  <a:chOff x="1394" y="967"/>
                  <a:chExt cx="4096" cy="3385"/>
                </a:xfrm>
              </p:grpSpPr>
              <p:sp>
                <p:nvSpPr>
                  <p:cNvPr id="9238" name="Freeform 22"/>
                  <p:cNvSpPr>
                    <a:spLocks noChangeArrowheads="1"/>
                  </p:cNvSpPr>
                  <p:nvPr/>
                </p:nvSpPr>
                <p:spPr bwMode="auto">
                  <a:xfrm>
                    <a:off x="3083" y="967"/>
                    <a:ext cx="2407" cy="3385"/>
                  </a:xfrm>
                  <a:custGeom>
                    <a:avLst/>
                    <a:gdLst>
                      <a:gd name="T0" fmla="*/ 0 w 2184"/>
                      <a:gd name="T1" fmla="*/ 0 h 3072"/>
                      <a:gd name="T2" fmla="*/ 2184 w 2184"/>
                      <a:gd name="T3" fmla="*/ 1920 h 3072"/>
                      <a:gd name="T4" fmla="*/ 376 w 2184"/>
                      <a:gd name="T5" fmla="*/ 3072 h 3072"/>
                      <a:gd name="T6" fmla="*/ 0 w 2184"/>
                      <a:gd name="T7" fmla="*/ 0 h 3072"/>
                      <a:gd name="T8" fmla="*/ 0 w 2184"/>
                      <a:gd name="T9" fmla="*/ 0 h 3072"/>
                      <a:gd name="T10" fmla="*/ 2184 w 2184"/>
                      <a:gd name="T11" fmla="*/ 3072 h 30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84" h="3072">
                        <a:moveTo>
                          <a:pt x="0" y="0"/>
                        </a:moveTo>
                        <a:lnTo>
                          <a:pt x="2184" y="1920"/>
                        </a:lnTo>
                        <a:lnTo>
                          <a:pt x="376" y="307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66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43" name="Text Box 27"/>
                  <p:cNvSpPr txBox="1">
                    <a:spLocks noChangeArrowheads="1"/>
                  </p:cNvSpPr>
                  <p:nvPr/>
                </p:nvSpPr>
                <p:spPr bwMode="auto">
                  <a:xfrm rot="19560000">
                    <a:off x="3062" y="1445"/>
                    <a:ext cx="626" cy="183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pPr algn="ctr">
                      <a:tabLst>
                        <a:tab pos="656650" algn="l"/>
                      </a:tabLst>
                    </a:pPr>
                    <a:r>
                      <a:rPr lang="it-IT" sz="1100" dirty="0" smtClean="0">
                        <a:solidFill>
                          <a:srgbClr val="000000"/>
                        </a:solidFill>
                        <a:latin typeface="+mj-lt"/>
                        <a:ea typeface="DejaVu LGC Sans" charset="0"/>
                        <a:cs typeface="DejaVu LGC Sans" charset="0"/>
                      </a:rPr>
                      <a:t>Political</a:t>
                    </a:r>
                    <a:endParaRPr lang="it-IT" sz="1100" dirty="0">
                      <a:solidFill>
                        <a:srgbClr val="000000"/>
                      </a:solidFill>
                      <a:latin typeface="+mj-lt"/>
                      <a:ea typeface="DejaVu LGC Sans" charset="0"/>
                      <a:cs typeface="DejaVu LGC Sans" charset="0"/>
                    </a:endParaRPr>
                  </a:p>
                </p:txBody>
              </p:sp>
              <p:grpSp>
                <p:nvGrpSpPr>
                  <p:cNvPr id="12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394" y="1538"/>
                    <a:ext cx="3465" cy="1907"/>
                    <a:chOff x="1394" y="1538"/>
                    <a:chExt cx="3465" cy="1907"/>
                  </a:xfrm>
                </p:grpSpPr>
                <p:sp>
                  <p:nvSpPr>
                    <p:cNvPr id="9245" name="Freeform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94" y="3004"/>
                      <a:ext cx="1992" cy="440"/>
                    </a:xfrm>
                    <a:custGeom>
                      <a:avLst/>
                      <a:gdLst>
                        <a:gd name="T0" fmla="*/ 0 w 1808"/>
                        <a:gd name="T1" fmla="*/ 0 h 400"/>
                        <a:gd name="T2" fmla="*/ 1808 w 1808"/>
                        <a:gd name="T3" fmla="*/ 400 h 400"/>
                        <a:gd name="T4" fmla="*/ 0 w 1808"/>
                        <a:gd name="T5" fmla="*/ 0 h 400"/>
                        <a:gd name="T6" fmla="*/ 1808 w 1808"/>
                        <a:gd name="T7" fmla="*/ 400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T4" t="T5" r="T6" b="T7"/>
                      <a:pathLst>
                        <a:path w="1808" h="400">
                          <a:moveTo>
                            <a:pt x="0" y="0"/>
                          </a:moveTo>
                          <a:lnTo>
                            <a:pt x="1808" y="40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46" name="Freeform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2" y="2526"/>
                      <a:ext cx="1468" cy="919"/>
                    </a:xfrm>
                    <a:custGeom>
                      <a:avLst/>
                      <a:gdLst>
                        <a:gd name="T0" fmla="*/ 0 w 1332"/>
                        <a:gd name="T1" fmla="*/ 835 h 835"/>
                        <a:gd name="T2" fmla="*/ 1332 w 1332"/>
                        <a:gd name="T3" fmla="*/ 0 h 835"/>
                        <a:gd name="T4" fmla="*/ 0 w 1332"/>
                        <a:gd name="T5" fmla="*/ 0 h 835"/>
                        <a:gd name="T6" fmla="*/ 1332 w 1332"/>
                        <a:gd name="T7" fmla="*/ 835 h 8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T4" t="T5" r="T6" b="T7"/>
                      <a:pathLst>
                        <a:path w="1332" h="835">
                          <a:moveTo>
                            <a:pt x="0" y="835"/>
                          </a:moveTo>
                          <a:lnTo>
                            <a:pt x="1332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47" name="Freeform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5" y="1703"/>
                      <a:ext cx="715" cy="161"/>
                    </a:xfrm>
                    <a:custGeom>
                      <a:avLst/>
                      <a:gdLst>
                        <a:gd name="T0" fmla="*/ 0 w 650"/>
                        <a:gd name="T1" fmla="*/ 0 h 147"/>
                        <a:gd name="T2" fmla="*/ 650 w 650"/>
                        <a:gd name="T3" fmla="*/ 147 h 147"/>
                        <a:gd name="T4" fmla="*/ 0 w 650"/>
                        <a:gd name="T5" fmla="*/ 0 h 147"/>
                        <a:gd name="T6" fmla="*/ 650 w 650"/>
                        <a:gd name="T7" fmla="*/ 147 h 1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T4" t="T5" r="T6" b="T7"/>
                      <a:pathLst>
                        <a:path w="650" h="147">
                          <a:moveTo>
                            <a:pt x="0" y="0"/>
                          </a:moveTo>
                          <a:lnTo>
                            <a:pt x="650" y="147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48" name="Freeform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5" y="1538"/>
                      <a:ext cx="536" cy="328"/>
                    </a:xfrm>
                    <a:custGeom>
                      <a:avLst/>
                      <a:gdLst>
                        <a:gd name="T0" fmla="*/ 0 w 487"/>
                        <a:gd name="T1" fmla="*/ 298 h 298"/>
                        <a:gd name="T2" fmla="*/ 487 w 487"/>
                        <a:gd name="T3" fmla="*/ 0 h 298"/>
                        <a:gd name="T4" fmla="*/ 0 w 487"/>
                        <a:gd name="T5" fmla="*/ 0 h 298"/>
                        <a:gd name="T6" fmla="*/ 487 w 487"/>
                        <a:gd name="T7" fmla="*/ 298 h 2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T4" t="T5" r="T6" b="T7"/>
                      <a:pathLst>
                        <a:path w="487" h="298">
                          <a:moveTo>
                            <a:pt x="0" y="298"/>
                          </a:moveTo>
                          <a:lnTo>
                            <a:pt x="487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49" name="Freeform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41" y="2343"/>
                      <a:ext cx="1348" cy="303"/>
                    </a:xfrm>
                    <a:custGeom>
                      <a:avLst/>
                      <a:gdLst>
                        <a:gd name="T0" fmla="*/ 0 w 1224"/>
                        <a:gd name="T1" fmla="*/ 0 h 276"/>
                        <a:gd name="T2" fmla="*/ 1224 w 1224"/>
                        <a:gd name="T3" fmla="*/ 276 h 276"/>
                        <a:gd name="T4" fmla="*/ 0 w 1224"/>
                        <a:gd name="T5" fmla="*/ 0 h 276"/>
                        <a:gd name="T6" fmla="*/ 1224 w 1224"/>
                        <a:gd name="T7" fmla="*/ 276 h 2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T4" t="T5" r="T6" b="T7"/>
                      <a:pathLst>
                        <a:path w="1224" h="276">
                          <a:moveTo>
                            <a:pt x="0" y="0"/>
                          </a:moveTo>
                          <a:lnTo>
                            <a:pt x="1224" y="276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50" name="Freeform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90" y="2027"/>
                      <a:ext cx="1005" cy="619"/>
                    </a:xfrm>
                    <a:custGeom>
                      <a:avLst/>
                      <a:gdLst>
                        <a:gd name="T0" fmla="*/ 0 w 912"/>
                        <a:gd name="T1" fmla="*/ 563 h 563"/>
                        <a:gd name="T2" fmla="*/ 912 w 912"/>
                        <a:gd name="T3" fmla="*/ 0 h 563"/>
                        <a:gd name="T4" fmla="*/ 0 w 912"/>
                        <a:gd name="T5" fmla="*/ 0 h 563"/>
                        <a:gd name="T6" fmla="*/ 912 w 912"/>
                        <a:gd name="T7" fmla="*/ 563 h 5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T4" t="T5" r="T6" b="T7"/>
                      <a:pathLst>
                        <a:path w="912" h="563">
                          <a:moveTo>
                            <a:pt x="0" y="563"/>
                          </a:moveTo>
                          <a:lnTo>
                            <a:pt x="912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9251" name="Freeform 35"/>
                <p:cNvSpPr>
                  <a:spLocks noChangeArrowheads="1"/>
                </p:cNvSpPr>
                <p:nvPr/>
              </p:nvSpPr>
              <p:spPr bwMode="auto">
                <a:xfrm>
                  <a:off x="3073" y="960"/>
                  <a:ext cx="1484" cy="2692"/>
                </a:xfrm>
                <a:custGeom>
                  <a:avLst/>
                  <a:gdLst>
                    <a:gd name="T0" fmla="*/ 738 w 1468"/>
                    <a:gd name="T1" fmla="*/ 4990 h 2206"/>
                    <a:gd name="T2" fmla="*/ 0 w 1468"/>
                    <a:gd name="T3" fmla="*/ 0 h 2206"/>
                    <a:gd name="T4" fmla="*/ 0 w 1468"/>
                    <a:gd name="T5" fmla="*/ 0 h 2206"/>
                    <a:gd name="T6" fmla="*/ 1468 w 1468"/>
                    <a:gd name="T7" fmla="*/ 2206 h 2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T4" t="T5" r="T6" b="T7"/>
                  <a:pathLst>
                    <a:path w="1468" h="2206">
                      <a:moveTo>
                        <a:pt x="1468" y="220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2" name="Freeform 36"/>
                <p:cNvSpPr>
                  <a:spLocks noChangeArrowheads="1"/>
                </p:cNvSpPr>
                <p:nvPr/>
              </p:nvSpPr>
              <p:spPr bwMode="auto">
                <a:xfrm>
                  <a:off x="3081" y="958"/>
                  <a:ext cx="1024" cy="3016"/>
                </a:xfrm>
                <a:custGeom>
                  <a:avLst/>
                  <a:gdLst>
                    <a:gd name="T0" fmla="*/ 0 w 930"/>
                    <a:gd name="T1" fmla="*/ 0 h 2737"/>
                    <a:gd name="T2" fmla="*/ 930 w 930"/>
                    <a:gd name="T3" fmla="*/ 2737 h 2737"/>
                    <a:gd name="T4" fmla="*/ 0 w 930"/>
                    <a:gd name="T5" fmla="*/ 0 h 2737"/>
                    <a:gd name="T6" fmla="*/ 930 w 930"/>
                    <a:gd name="T7" fmla="*/ 2737 h 27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T4" t="T5" r="T6" b="T7"/>
                  <a:pathLst>
                    <a:path w="930" h="2737">
                      <a:moveTo>
                        <a:pt x="0" y="0"/>
                      </a:moveTo>
                      <a:lnTo>
                        <a:pt x="930" y="2737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3" name="Freeform 37"/>
                <p:cNvSpPr>
                  <a:spLocks noChangeArrowheads="1"/>
                </p:cNvSpPr>
                <p:nvPr/>
              </p:nvSpPr>
              <p:spPr bwMode="auto">
                <a:xfrm>
                  <a:off x="3087" y="946"/>
                  <a:ext cx="1966" cy="2414"/>
                </a:xfrm>
                <a:custGeom>
                  <a:avLst/>
                  <a:gdLst>
                    <a:gd name="T0" fmla="*/ 0 w 1943"/>
                    <a:gd name="T1" fmla="*/ 0 h 2367"/>
                    <a:gd name="T2" fmla="*/ 982 w 1943"/>
                    <a:gd name="T3" fmla="*/ 1275 h 2367"/>
                    <a:gd name="T4" fmla="*/ 0 w 1943"/>
                    <a:gd name="T5" fmla="*/ 0 h 2367"/>
                    <a:gd name="T6" fmla="*/ 1943 w 1943"/>
                    <a:gd name="T7" fmla="*/ 2367 h 23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T4" t="T5" r="T6" b="T7"/>
                  <a:pathLst>
                    <a:path w="1943" h="2367">
                      <a:moveTo>
                        <a:pt x="0" y="0"/>
                      </a:moveTo>
                      <a:lnTo>
                        <a:pt x="1943" y="2367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38"/>
              <p:cNvGrpSpPr>
                <a:grpSpLocks/>
              </p:cNvGrpSpPr>
              <p:nvPr/>
            </p:nvGrpSpPr>
            <p:grpSpPr bwMode="auto">
              <a:xfrm>
                <a:off x="3364" y="845"/>
                <a:ext cx="2333" cy="2017"/>
                <a:chOff x="3364" y="845"/>
                <a:chExt cx="2333" cy="2017"/>
              </a:xfrm>
            </p:grpSpPr>
            <p:sp>
              <p:nvSpPr>
                <p:cNvPr id="9255" name="Line 39"/>
                <p:cNvSpPr>
                  <a:spLocks noChangeShapeType="1"/>
                </p:cNvSpPr>
                <p:nvPr/>
              </p:nvSpPr>
              <p:spPr bwMode="auto">
                <a:xfrm flipH="1" flipV="1">
                  <a:off x="3364" y="845"/>
                  <a:ext cx="2333" cy="2017"/>
                </a:xfrm>
                <a:prstGeom prst="line">
                  <a:avLst/>
                </a:prstGeom>
                <a:noFill/>
                <a:ln w="38160">
                  <a:solidFill>
                    <a:schemeClr val="accent6">
                      <a:lumMod val="60000"/>
                      <a:lumOff val="40000"/>
                    </a:schemeClr>
                  </a:solidFill>
                  <a:miter lim="800000"/>
                  <a:headEnd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6" name="Text Box 40"/>
                <p:cNvSpPr txBox="1">
                  <a:spLocks noChangeArrowheads="1"/>
                </p:cNvSpPr>
                <p:nvPr/>
              </p:nvSpPr>
              <p:spPr bwMode="auto">
                <a:xfrm rot="2460000" flipH="1">
                  <a:off x="3838" y="1734"/>
                  <a:ext cx="1326" cy="183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3333CC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90000" tIns="46800" rIns="90000" bIns="46800">
                  <a:spAutoFit/>
                </a:bodyPr>
                <a:lstStyle/>
                <a:p>
                  <a:pPr algn="ctr">
                    <a:spcBef>
                      <a:spcPts val="680"/>
                    </a:spcBef>
                    <a:tabLst>
                      <a:tab pos="656650" algn="l"/>
                      <a:tab pos="1313299" algn="l"/>
                    </a:tabLst>
                  </a:pPr>
                  <a:r>
                    <a:rPr lang="it-IT" sz="1100" dirty="0" smtClean="0">
                      <a:solidFill>
                        <a:schemeClr val="bg1">
                          <a:lumMod val="10000"/>
                        </a:schemeClr>
                      </a:solidFill>
                      <a:ea typeface="DejaVu LGC Sans" charset="0"/>
                      <a:cs typeface="DejaVu LGC Sans" charset="0"/>
                    </a:rPr>
                    <a:t>Levels of War</a:t>
                  </a:r>
                  <a:endParaRPr lang="it-IT" sz="1100" dirty="0">
                    <a:solidFill>
                      <a:schemeClr val="bg1">
                        <a:lumMod val="10000"/>
                      </a:schemeClr>
                    </a:solidFill>
                    <a:ea typeface="DejaVu LGC Sans" charset="0"/>
                    <a:cs typeface="DejaVu LGC Sans" charset="0"/>
                  </a:endParaRPr>
                </a:p>
              </p:txBody>
            </p:sp>
          </p:grpSp>
        </p:grpSp>
        <p:sp>
          <p:nvSpPr>
            <p:cNvPr id="9258" name="Text Box 42"/>
            <p:cNvSpPr txBox="1">
              <a:spLocks noChangeArrowheads="1"/>
            </p:cNvSpPr>
            <p:nvPr/>
          </p:nvSpPr>
          <p:spPr bwMode="auto">
            <a:xfrm rot="19680000">
              <a:off x="5097930" y="5933751"/>
              <a:ext cx="927360" cy="305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794"/>
                </a:spcBef>
                <a:tabLst>
                  <a:tab pos="656650" algn="l"/>
                </a:tabLst>
              </a:pPr>
              <a:r>
                <a:rPr lang="it-IT" sz="1300" dirty="0">
                  <a:solidFill>
                    <a:srgbClr val="FF0066"/>
                  </a:solidFill>
                  <a:ea typeface="DejaVu LGC Sans" charset="0"/>
                  <a:cs typeface="DejaVu LGC Sans" charset="0"/>
                </a:rPr>
                <a:t>Army</a:t>
              </a:r>
            </a:p>
          </p:txBody>
        </p:sp>
        <p:sp>
          <p:nvSpPr>
            <p:cNvPr id="9259" name="Text Box 43"/>
            <p:cNvSpPr txBox="1">
              <a:spLocks noChangeArrowheads="1"/>
            </p:cNvSpPr>
            <p:nvPr/>
          </p:nvSpPr>
          <p:spPr bwMode="auto">
            <a:xfrm rot="19680000">
              <a:off x="5880180" y="5427930"/>
              <a:ext cx="928800" cy="305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794"/>
                </a:spcBef>
                <a:tabLst>
                  <a:tab pos="656650" algn="l"/>
                </a:tabLst>
              </a:pPr>
              <a:r>
                <a:rPr lang="it-IT" sz="1300" dirty="0">
                  <a:solidFill>
                    <a:srgbClr val="FF0066"/>
                  </a:solidFill>
                  <a:ea typeface="DejaVu LGC Sans" charset="0"/>
                  <a:cs typeface="DejaVu LGC Sans" charset="0"/>
                </a:rPr>
                <a:t>Navy</a:t>
              </a:r>
            </a:p>
          </p:txBody>
        </p:sp>
        <p:sp>
          <p:nvSpPr>
            <p:cNvPr id="9260" name="Text Box 44"/>
            <p:cNvSpPr txBox="1">
              <a:spLocks noChangeArrowheads="1"/>
            </p:cNvSpPr>
            <p:nvPr/>
          </p:nvSpPr>
          <p:spPr bwMode="auto">
            <a:xfrm rot="19680000">
              <a:off x="6580153" y="5020390"/>
              <a:ext cx="851177" cy="305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algn="ctr">
                <a:spcBef>
                  <a:spcPts val="794"/>
                </a:spcBef>
                <a:tabLst>
                  <a:tab pos="656650" algn="l"/>
                </a:tabLst>
              </a:pPr>
              <a:r>
                <a:rPr lang="it-IT" sz="1300" dirty="0">
                  <a:solidFill>
                    <a:srgbClr val="FF0066"/>
                  </a:solidFill>
                  <a:ea typeface="DejaVu LGC Sans" charset="0"/>
                  <a:cs typeface="DejaVu LGC Sans" charset="0"/>
                </a:rPr>
                <a:t>Air</a:t>
              </a:r>
            </a:p>
          </p:txBody>
        </p:sp>
        <p:sp>
          <p:nvSpPr>
            <p:cNvPr id="9261" name="Text Box 45"/>
            <p:cNvSpPr txBox="1">
              <a:spLocks noChangeArrowheads="1"/>
            </p:cNvSpPr>
            <p:nvPr/>
          </p:nvSpPr>
          <p:spPr bwMode="auto">
            <a:xfrm rot="19680000">
              <a:off x="7276425" y="4547998"/>
              <a:ext cx="927360" cy="305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794"/>
                </a:spcBef>
                <a:tabLst>
                  <a:tab pos="656650" algn="l"/>
                </a:tabLst>
              </a:pPr>
              <a:r>
                <a:rPr lang="it-IT" sz="1300" dirty="0">
                  <a:solidFill>
                    <a:srgbClr val="FF0066"/>
                  </a:solidFill>
                  <a:ea typeface="DejaVu LGC Sans" charset="0"/>
                  <a:cs typeface="DejaVu LGC Sans" charset="0"/>
                </a:rPr>
                <a:t>C/C</a:t>
              </a:r>
            </a:p>
          </p:txBody>
        </p:sp>
        <p:sp>
          <p:nvSpPr>
            <p:cNvPr id="9262" name="Freeform 46"/>
            <p:cNvSpPr>
              <a:spLocks noChangeArrowheads="1"/>
            </p:cNvSpPr>
            <p:nvPr/>
          </p:nvSpPr>
          <p:spPr bwMode="auto">
            <a:xfrm>
              <a:off x="5575335" y="4742418"/>
              <a:ext cx="2695680" cy="1684977"/>
            </a:xfrm>
            <a:custGeom>
              <a:avLst/>
              <a:gdLst>
                <a:gd name="T0" fmla="*/ 0 w 1784"/>
                <a:gd name="T1" fmla="*/ 1109 h 1109"/>
                <a:gd name="T2" fmla="*/ 1784 w 1784"/>
                <a:gd name="T3" fmla="*/ 0 h 1109"/>
                <a:gd name="T4" fmla="*/ 0 w 1784"/>
                <a:gd name="T5" fmla="*/ 0 h 1109"/>
                <a:gd name="T6" fmla="*/ 1784 w 1784"/>
                <a:gd name="T7" fmla="*/ 1109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784" h="1109">
                  <a:moveTo>
                    <a:pt x="0" y="1109"/>
                  </a:moveTo>
                  <a:lnTo>
                    <a:pt x="1784" y="0"/>
                  </a:lnTo>
                </a:path>
              </a:pathLst>
            </a:custGeom>
            <a:noFill/>
            <a:ln w="5724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3" name="Text Box 47"/>
            <p:cNvSpPr txBox="1">
              <a:spLocks noChangeArrowheads="1"/>
            </p:cNvSpPr>
            <p:nvPr/>
          </p:nvSpPr>
          <p:spPr bwMode="auto">
            <a:xfrm rot="19680000">
              <a:off x="6314610" y="5515658"/>
              <a:ext cx="1101600" cy="263791"/>
            </a:xfrm>
            <a:prstGeom prst="rect">
              <a:avLst/>
            </a:prstGeom>
            <a:solidFill>
              <a:srgbClr val="FFFF00"/>
            </a:solidFill>
            <a:ln w="3240">
              <a:solidFill>
                <a:srgbClr val="0000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680"/>
                </a:spcBef>
                <a:tabLst>
                  <a:tab pos="656650" algn="l"/>
                </a:tabLst>
              </a:pPr>
              <a:r>
                <a:rPr lang="it-IT" sz="11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Component</a:t>
              </a:r>
            </a:p>
          </p:txBody>
        </p:sp>
        <p:grpSp>
          <p:nvGrpSpPr>
            <p:cNvPr id="15" name="Group 48"/>
            <p:cNvGrpSpPr>
              <a:grpSpLocks/>
            </p:cNvGrpSpPr>
            <p:nvPr/>
          </p:nvGrpSpPr>
          <p:grpSpPr bwMode="auto">
            <a:xfrm>
              <a:off x="4410720" y="2057976"/>
              <a:ext cx="3483360" cy="4196601"/>
              <a:chOff x="3063" y="1429"/>
              <a:chExt cx="2419" cy="2914"/>
            </a:xfrm>
          </p:grpSpPr>
          <p:sp>
            <p:nvSpPr>
              <p:cNvPr id="9265" name="Freeform 49"/>
              <p:cNvSpPr>
                <a:spLocks noChangeArrowheads="1"/>
              </p:cNvSpPr>
              <p:nvPr/>
            </p:nvSpPr>
            <p:spPr bwMode="auto">
              <a:xfrm>
                <a:off x="3479" y="1613"/>
                <a:ext cx="1554" cy="2051"/>
              </a:xfrm>
              <a:custGeom>
                <a:avLst/>
                <a:gdLst>
                  <a:gd name="T0" fmla="*/ 0 w 1410"/>
                  <a:gd name="T1" fmla="*/ 72 h 1861"/>
                  <a:gd name="T2" fmla="*/ 988 w 1410"/>
                  <a:gd name="T3" fmla="*/ 1861 h 1861"/>
                  <a:gd name="T4" fmla="*/ 1410 w 1410"/>
                  <a:gd name="T5" fmla="*/ 1593 h 1861"/>
                  <a:gd name="T6" fmla="*/ 112 w 1410"/>
                  <a:gd name="T7" fmla="*/ 0 h 1861"/>
                  <a:gd name="T8" fmla="*/ 0 w 1410"/>
                  <a:gd name="T9" fmla="*/ 72 h 1861"/>
                  <a:gd name="T10" fmla="*/ 0 w 1410"/>
                  <a:gd name="T11" fmla="*/ 0 h 1861"/>
                  <a:gd name="T12" fmla="*/ 1410 w 1410"/>
                  <a:gd name="T13" fmla="*/ 1861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410" h="1861">
                    <a:moveTo>
                      <a:pt x="0" y="72"/>
                    </a:moveTo>
                    <a:lnTo>
                      <a:pt x="988" y="1861"/>
                    </a:lnTo>
                    <a:lnTo>
                      <a:pt x="1410" y="1593"/>
                    </a:lnTo>
                    <a:lnTo>
                      <a:pt x="112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0C0C0">
                  <a:alpha val="50000"/>
                </a:srgbClr>
              </a:solidFill>
              <a:ln w="324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6" name="Freeform 50"/>
              <p:cNvSpPr>
                <a:spLocks noChangeArrowheads="1"/>
              </p:cNvSpPr>
              <p:nvPr/>
            </p:nvSpPr>
            <p:spPr bwMode="auto">
              <a:xfrm>
                <a:off x="3192" y="1771"/>
                <a:ext cx="905" cy="2572"/>
              </a:xfrm>
              <a:custGeom>
                <a:avLst/>
                <a:gdLst>
                  <a:gd name="T0" fmla="*/ 278 w 822"/>
                  <a:gd name="T1" fmla="*/ 2334 h 2334"/>
                  <a:gd name="T2" fmla="*/ 822 w 822"/>
                  <a:gd name="T3" fmla="*/ 1990 h 2334"/>
                  <a:gd name="T4" fmla="*/ 150 w 822"/>
                  <a:gd name="T5" fmla="*/ 0 h 2334"/>
                  <a:gd name="T6" fmla="*/ 0 w 822"/>
                  <a:gd name="T7" fmla="*/ 87 h 2334"/>
                  <a:gd name="T8" fmla="*/ 278 w 822"/>
                  <a:gd name="T9" fmla="*/ 2334 h 2334"/>
                  <a:gd name="T10" fmla="*/ 0 w 822"/>
                  <a:gd name="T11" fmla="*/ 0 h 2334"/>
                  <a:gd name="T12" fmla="*/ 822 w 822"/>
                  <a:gd name="T13" fmla="*/ 2334 h 2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822" h="2334">
                    <a:moveTo>
                      <a:pt x="278" y="2334"/>
                    </a:moveTo>
                    <a:lnTo>
                      <a:pt x="822" y="1990"/>
                    </a:lnTo>
                    <a:lnTo>
                      <a:pt x="150" y="0"/>
                    </a:lnTo>
                    <a:lnTo>
                      <a:pt x="0" y="87"/>
                    </a:lnTo>
                    <a:lnTo>
                      <a:pt x="278" y="2334"/>
                    </a:lnTo>
                    <a:close/>
                  </a:path>
                </a:pathLst>
              </a:custGeom>
              <a:solidFill>
                <a:srgbClr val="FFCC00">
                  <a:alpha val="50000"/>
                </a:srgbClr>
              </a:solidFill>
              <a:ln w="324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7" name="Freeform 51"/>
              <p:cNvSpPr>
                <a:spLocks noChangeArrowheads="1"/>
              </p:cNvSpPr>
              <p:nvPr/>
            </p:nvSpPr>
            <p:spPr bwMode="auto">
              <a:xfrm>
                <a:off x="3360" y="1698"/>
                <a:ext cx="1206" cy="2265"/>
              </a:xfrm>
              <a:custGeom>
                <a:avLst/>
                <a:gdLst>
                  <a:gd name="T0" fmla="*/ 0 w 1095"/>
                  <a:gd name="T1" fmla="*/ 64 h 2056"/>
                  <a:gd name="T2" fmla="*/ 676 w 1095"/>
                  <a:gd name="T3" fmla="*/ 2056 h 2056"/>
                  <a:gd name="T4" fmla="*/ 1095 w 1095"/>
                  <a:gd name="T5" fmla="*/ 1787 h 2056"/>
                  <a:gd name="T6" fmla="*/ 105 w 1095"/>
                  <a:gd name="T7" fmla="*/ 0 h 2056"/>
                  <a:gd name="T8" fmla="*/ 0 w 1095"/>
                  <a:gd name="T9" fmla="*/ 64 h 2056"/>
                  <a:gd name="T10" fmla="*/ 0 w 1095"/>
                  <a:gd name="T11" fmla="*/ 0 h 2056"/>
                  <a:gd name="T12" fmla="*/ 1095 w 1095"/>
                  <a:gd name="T13" fmla="*/ 2056 h 2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095" h="2056">
                    <a:moveTo>
                      <a:pt x="0" y="64"/>
                    </a:moveTo>
                    <a:lnTo>
                      <a:pt x="676" y="2056"/>
                    </a:lnTo>
                    <a:lnTo>
                      <a:pt x="1095" y="1787"/>
                    </a:lnTo>
                    <a:lnTo>
                      <a:pt x="105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CCFF">
                  <a:alpha val="50000"/>
                </a:srgbClr>
              </a:solidFill>
              <a:ln w="324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8" name="Freeform 52"/>
              <p:cNvSpPr>
                <a:spLocks noChangeArrowheads="1"/>
              </p:cNvSpPr>
              <p:nvPr/>
            </p:nvSpPr>
            <p:spPr bwMode="auto">
              <a:xfrm>
                <a:off x="3622" y="1541"/>
                <a:ext cx="1860" cy="1826"/>
              </a:xfrm>
              <a:custGeom>
                <a:avLst/>
                <a:gdLst>
                  <a:gd name="T0" fmla="*/ 0 w 1705"/>
                  <a:gd name="T1" fmla="*/ 69 h 1661"/>
                  <a:gd name="T2" fmla="*/ 1295 w 1705"/>
                  <a:gd name="T3" fmla="*/ 1661 h 1661"/>
                  <a:gd name="T4" fmla="*/ 1705 w 1705"/>
                  <a:gd name="T5" fmla="*/ 1401 h 1661"/>
                  <a:gd name="T6" fmla="*/ 110 w 1705"/>
                  <a:gd name="T7" fmla="*/ 0 h 1661"/>
                  <a:gd name="T8" fmla="*/ 0 w 1705"/>
                  <a:gd name="T9" fmla="*/ 69 h 1661"/>
                  <a:gd name="T10" fmla="*/ 0 w 1705"/>
                  <a:gd name="T11" fmla="*/ 0 h 1661"/>
                  <a:gd name="T12" fmla="*/ 1705 w 1705"/>
                  <a:gd name="T13" fmla="*/ 1661 h 1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705" h="1661">
                    <a:moveTo>
                      <a:pt x="0" y="69"/>
                    </a:moveTo>
                    <a:lnTo>
                      <a:pt x="1295" y="1661"/>
                    </a:lnTo>
                    <a:lnTo>
                      <a:pt x="1705" y="1401"/>
                    </a:lnTo>
                    <a:lnTo>
                      <a:pt x="110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324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9" name="Text Box 53"/>
              <p:cNvSpPr txBox="1">
                <a:spLocks noChangeArrowheads="1"/>
              </p:cNvSpPr>
              <p:nvPr/>
            </p:nvSpPr>
            <p:spPr bwMode="auto">
              <a:xfrm rot="19560000">
                <a:off x="3567" y="2535"/>
                <a:ext cx="816" cy="21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656650" algn="l"/>
                  </a:tabLst>
                </a:pPr>
                <a:r>
                  <a:rPr lang="en-GB" sz="1400" dirty="0" smtClean="0">
                    <a:solidFill>
                      <a:srgbClr val="000000"/>
                    </a:solidFill>
                    <a:latin typeface="+mn-lt"/>
                    <a:ea typeface="DejaVu LGC Sans" charset="0"/>
                    <a:cs typeface="DejaVu LGC Sans" charset="0"/>
                  </a:rPr>
                  <a:t>Operational</a:t>
                </a:r>
                <a:endParaRPr lang="en-GB" sz="1400" dirty="0">
                  <a:solidFill>
                    <a:srgbClr val="000000"/>
                  </a:solidFill>
                  <a:latin typeface="+mn-lt"/>
                  <a:ea typeface="DejaVu LGC Sans" charset="0"/>
                  <a:cs typeface="DejaVu LGC Sans" charset="0"/>
                </a:endParaRPr>
              </a:p>
            </p:txBody>
          </p:sp>
          <p:sp>
            <p:nvSpPr>
              <p:cNvPr id="9270" name="Text Box 54"/>
              <p:cNvSpPr txBox="1">
                <a:spLocks noChangeArrowheads="1"/>
              </p:cNvSpPr>
              <p:nvPr/>
            </p:nvSpPr>
            <p:spPr bwMode="auto">
              <a:xfrm rot="19560000">
                <a:off x="3497" y="3166"/>
                <a:ext cx="1692" cy="21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tabLst>
                    <a:tab pos="656650" algn="l"/>
                    <a:tab pos="1313299" algn="l"/>
                    <a:tab pos="1969949" algn="l"/>
                  </a:tabLst>
                </a:pPr>
                <a:r>
                  <a:rPr lang="en-GB" sz="1400" dirty="0" smtClean="0">
                    <a:solidFill>
                      <a:srgbClr val="000000"/>
                    </a:solidFill>
                    <a:latin typeface="+mj-lt"/>
                    <a:ea typeface="DejaVu LGC Sans" charset="0"/>
                    <a:cs typeface="DejaVu LGC Sans" charset="0"/>
                  </a:rPr>
                  <a:t>Tactical</a:t>
                </a:r>
                <a:endParaRPr lang="en-GB" sz="1400" dirty="0">
                  <a:solidFill>
                    <a:srgbClr val="000000"/>
                  </a:solidFill>
                  <a:latin typeface="+mj-lt"/>
                  <a:ea typeface="DejaVu LGC Sans" charset="0"/>
                  <a:cs typeface="DejaVu LGC Sans" charset="0"/>
                </a:endParaRPr>
              </a:p>
            </p:txBody>
          </p:sp>
          <p:sp>
            <p:nvSpPr>
              <p:cNvPr id="9271" name="Text Box 55"/>
              <p:cNvSpPr txBox="1">
                <a:spLocks noChangeArrowheads="1"/>
              </p:cNvSpPr>
              <p:nvPr/>
            </p:nvSpPr>
            <p:spPr bwMode="auto">
              <a:xfrm rot="19620000">
                <a:off x="3343" y="1984"/>
                <a:ext cx="658" cy="21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656650" algn="l"/>
                    <a:tab pos="1313299" algn="l"/>
                  </a:tabLst>
                </a:pPr>
                <a:r>
                  <a:rPr lang="en-GB" sz="1400" dirty="0" smtClean="0">
                    <a:solidFill>
                      <a:srgbClr val="000000"/>
                    </a:solidFill>
                    <a:latin typeface="+mj-lt"/>
                    <a:ea typeface="DejaVu LGC Sans" charset="0"/>
                    <a:cs typeface="DejaVu LGC Sans" charset="0"/>
                  </a:rPr>
                  <a:t>Strategic</a:t>
                </a:r>
                <a:endParaRPr lang="en-GB" sz="1400" dirty="0">
                  <a:solidFill>
                    <a:srgbClr val="000000"/>
                  </a:solidFill>
                  <a:latin typeface="+mj-lt"/>
                  <a:ea typeface="DejaVu LGC Sans" charset="0"/>
                  <a:cs typeface="DejaVu LGC Sans" charset="0"/>
                </a:endParaRPr>
              </a:p>
            </p:txBody>
          </p:sp>
          <p:sp>
            <p:nvSpPr>
              <p:cNvPr id="9272" name="Text Box 56"/>
              <p:cNvSpPr txBox="1">
                <a:spLocks noChangeArrowheads="1"/>
              </p:cNvSpPr>
              <p:nvPr/>
            </p:nvSpPr>
            <p:spPr bwMode="auto">
              <a:xfrm rot="19680000" flipH="1">
                <a:off x="3063" y="1429"/>
                <a:ext cx="627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2" name="Freeform 81"/>
          <p:cNvSpPr/>
          <p:nvPr/>
        </p:nvSpPr>
        <p:spPr bwMode="auto">
          <a:xfrm>
            <a:off x="1809750" y="2524125"/>
            <a:ext cx="5524500" cy="2790825"/>
          </a:xfrm>
          <a:custGeom>
            <a:avLst/>
            <a:gdLst>
              <a:gd name="connsiteX0" fmla="*/ 1400175 w 5524500"/>
              <a:gd name="connsiteY0" fmla="*/ 342900 h 2790825"/>
              <a:gd name="connsiteX1" fmla="*/ 0 w 5524500"/>
              <a:gd name="connsiteY1" fmla="*/ 2076450 h 2790825"/>
              <a:gd name="connsiteX2" fmla="*/ 3209925 w 5524500"/>
              <a:gd name="connsiteY2" fmla="*/ 2790825 h 2790825"/>
              <a:gd name="connsiteX3" fmla="*/ 5524500 w 5524500"/>
              <a:gd name="connsiteY3" fmla="*/ 1314450 h 2790825"/>
              <a:gd name="connsiteX4" fmla="*/ 4019550 w 5524500"/>
              <a:gd name="connsiteY4" fmla="*/ 0 h 2790825"/>
              <a:gd name="connsiteX5" fmla="*/ 2933700 w 5524500"/>
              <a:gd name="connsiteY5" fmla="*/ 600075 h 2790825"/>
              <a:gd name="connsiteX6" fmla="*/ 1400175 w 5524500"/>
              <a:gd name="connsiteY6" fmla="*/ 342900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4500" h="2790825">
                <a:moveTo>
                  <a:pt x="1400175" y="342900"/>
                </a:moveTo>
                <a:lnTo>
                  <a:pt x="0" y="2076450"/>
                </a:lnTo>
                <a:lnTo>
                  <a:pt x="3209925" y="2790825"/>
                </a:lnTo>
                <a:lnTo>
                  <a:pt x="5524500" y="1314450"/>
                </a:lnTo>
                <a:lnTo>
                  <a:pt x="4019550" y="0"/>
                </a:lnTo>
                <a:lnTo>
                  <a:pt x="2933700" y="600075"/>
                </a:lnTo>
                <a:lnTo>
                  <a:pt x="1400175" y="34290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44000"/>
            </a:schemeClr>
          </a:solidFill>
          <a:ln w="50800">
            <a:noFill/>
            <a:round/>
            <a:headEnd type="diamond" w="med" len="med"/>
            <a:tailEnd type="stealth" w="med" len="med"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180975" y="971550"/>
            <a:ext cx="8820150" cy="9525"/>
          </a:xfrm>
          <a:prstGeom prst="line">
            <a:avLst/>
          </a:prstGeom>
          <a:solidFill>
            <a:srgbClr val="FF0000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Title 87"/>
          <p:cNvSpPr>
            <a:spLocks noGrp="1"/>
          </p:cNvSpPr>
          <p:nvPr>
            <p:ph type="title"/>
          </p:nvPr>
        </p:nvSpPr>
        <p:spPr>
          <a:xfrm>
            <a:off x="1228725" y="0"/>
            <a:ext cx="6553200" cy="1066800"/>
          </a:xfrm>
        </p:spPr>
        <p:txBody>
          <a:bodyPr/>
          <a:lstStyle/>
          <a:p>
            <a:r>
              <a:rPr lang="en-US" sz="2400" dirty="0" smtClean="0"/>
              <a:t>JTLS Levels of Support</a:t>
            </a:r>
            <a:endParaRPr lang="en-US" sz="2400" dirty="0"/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ROLANDS &amp; ASSOCIATES Corporation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 bwMode="auto">
          <a:xfrm>
            <a:off x="0" y="0"/>
            <a:ext cx="9026013" cy="1789471"/>
          </a:xfrm>
          <a:prstGeom prst="rect">
            <a:avLst/>
          </a:prstGeom>
          <a:solidFill>
            <a:srgbClr val="E2FDBF"/>
          </a:solidFill>
          <a:ln w="50800">
            <a:noFill/>
            <a:round/>
            <a:headEnd type="diamond" w="med" len="med"/>
            <a:tailEnd type="stealth" w="med" len="med"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1520" y="1335020"/>
            <a:ext cx="9142560" cy="5279594"/>
            <a:chOff x="-8" y="952"/>
            <a:chExt cx="6349" cy="36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894" y="952"/>
              <a:ext cx="2660" cy="3552"/>
              <a:chOff x="894" y="952"/>
              <a:chExt cx="2660" cy="3552"/>
            </a:xfrm>
          </p:grpSpPr>
          <p:grpSp>
            <p:nvGrpSpPr>
              <p:cNvPr id="4" name="Group 3"/>
              <p:cNvGrpSpPr>
                <a:grpSpLocks/>
              </p:cNvGrpSpPr>
              <p:nvPr/>
            </p:nvGrpSpPr>
            <p:grpSpPr bwMode="auto">
              <a:xfrm>
                <a:off x="894" y="952"/>
                <a:ext cx="2660" cy="3390"/>
                <a:chOff x="894" y="952"/>
                <a:chExt cx="2660" cy="3390"/>
              </a:xfrm>
            </p:grpSpPr>
            <p:grpSp>
              <p:nvGrpSpPr>
                <p:cNvPr id="5" name="Group 4"/>
                <p:cNvGrpSpPr>
                  <a:grpSpLocks/>
                </p:cNvGrpSpPr>
                <p:nvPr/>
              </p:nvGrpSpPr>
              <p:grpSpPr bwMode="auto">
                <a:xfrm>
                  <a:off x="894" y="952"/>
                  <a:ext cx="2660" cy="3390"/>
                  <a:chOff x="894" y="952"/>
                  <a:chExt cx="2660" cy="3390"/>
                </a:xfrm>
              </p:grpSpPr>
              <p:sp>
                <p:nvSpPr>
                  <p:cNvPr id="9221" name="Freeform 5"/>
                  <p:cNvSpPr>
                    <a:spLocks noChangeArrowheads="1"/>
                  </p:cNvSpPr>
                  <p:nvPr/>
                </p:nvSpPr>
                <p:spPr bwMode="auto">
                  <a:xfrm>
                    <a:off x="894" y="952"/>
                    <a:ext cx="2660" cy="3390"/>
                  </a:xfrm>
                  <a:custGeom>
                    <a:avLst/>
                    <a:gdLst>
                      <a:gd name="T0" fmla="*/ 0 w 2414"/>
                      <a:gd name="T1" fmla="*/ 2471 h 3076"/>
                      <a:gd name="T2" fmla="*/ 2414 w 2414"/>
                      <a:gd name="T3" fmla="*/ 3076 h 3076"/>
                      <a:gd name="T4" fmla="*/ 2038 w 2414"/>
                      <a:gd name="T5" fmla="*/ 0 h 3076"/>
                      <a:gd name="T6" fmla="*/ 0 w 2414"/>
                      <a:gd name="T7" fmla="*/ 2471 h 3076"/>
                      <a:gd name="T8" fmla="*/ 0 w 2414"/>
                      <a:gd name="T9" fmla="*/ 0 h 3076"/>
                      <a:gd name="T10" fmla="*/ 2414 w 2414"/>
                      <a:gd name="T11" fmla="*/ 3076 h 30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414" h="3076">
                        <a:moveTo>
                          <a:pt x="0" y="2471"/>
                        </a:moveTo>
                        <a:lnTo>
                          <a:pt x="2414" y="3076"/>
                        </a:lnTo>
                        <a:lnTo>
                          <a:pt x="2038" y="0"/>
                        </a:lnTo>
                        <a:lnTo>
                          <a:pt x="0" y="2471"/>
                        </a:lnTo>
                        <a:close/>
                      </a:path>
                    </a:pathLst>
                  </a:custGeom>
                  <a:solidFill>
                    <a:srgbClr val="3366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 dirty="0"/>
                  </a:p>
                </p:txBody>
              </p:sp>
              <p:sp>
                <p:nvSpPr>
                  <p:cNvPr id="9222" name="Freeform 6"/>
                  <p:cNvSpPr>
                    <a:spLocks noChangeArrowheads="1"/>
                  </p:cNvSpPr>
                  <p:nvPr/>
                </p:nvSpPr>
                <p:spPr bwMode="auto">
                  <a:xfrm>
                    <a:off x="2111" y="969"/>
                    <a:ext cx="1016" cy="3025"/>
                  </a:xfrm>
                  <a:custGeom>
                    <a:avLst/>
                    <a:gdLst>
                      <a:gd name="T0" fmla="*/ 923 w 923"/>
                      <a:gd name="T1" fmla="*/ 0 h 2745"/>
                      <a:gd name="T2" fmla="*/ 0 w 923"/>
                      <a:gd name="T3" fmla="*/ 2745 h 2745"/>
                      <a:gd name="T4" fmla="*/ 0 w 923"/>
                      <a:gd name="T5" fmla="*/ 0 h 2745"/>
                      <a:gd name="T6" fmla="*/ 923 w 923"/>
                      <a:gd name="T7" fmla="*/ 2745 h 27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T4" t="T5" r="T6" b="T7"/>
                    <a:pathLst>
                      <a:path w="923" h="2745">
                        <a:moveTo>
                          <a:pt x="923" y="0"/>
                        </a:moveTo>
                        <a:lnTo>
                          <a:pt x="0" y="2745"/>
                        </a:lnTo>
                      </a:path>
                    </a:pathLst>
                  </a:custGeom>
                  <a:solidFill>
                    <a:srgbClr val="3366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23" name="Freeform 7"/>
                  <p:cNvSpPr>
                    <a:spLocks noChangeArrowheads="1"/>
                  </p:cNvSpPr>
                  <p:nvPr/>
                </p:nvSpPr>
                <p:spPr bwMode="auto">
                  <a:xfrm>
                    <a:off x="1506" y="968"/>
                    <a:ext cx="1620" cy="2874"/>
                  </a:xfrm>
                  <a:custGeom>
                    <a:avLst/>
                    <a:gdLst>
                      <a:gd name="T0" fmla="*/ 1470 w 1470"/>
                      <a:gd name="T1" fmla="*/ 0 h 2608"/>
                      <a:gd name="T2" fmla="*/ 0 w 1470"/>
                      <a:gd name="T3" fmla="*/ 2608 h 2608"/>
                      <a:gd name="T4" fmla="*/ 0 w 1470"/>
                      <a:gd name="T5" fmla="*/ 0 h 2608"/>
                      <a:gd name="T6" fmla="*/ 1470 w 1470"/>
                      <a:gd name="T7" fmla="*/ 2608 h 26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T4" t="T5" r="T6" b="T7"/>
                    <a:pathLst>
                      <a:path w="1470" h="2608">
                        <a:moveTo>
                          <a:pt x="1470" y="0"/>
                        </a:moveTo>
                        <a:lnTo>
                          <a:pt x="0" y="2608"/>
                        </a:lnTo>
                      </a:path>
                    </a:pathLst>
                  </a:custGeom>
                  <a:solidFill>
                    <a:srgbClr val="3366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24" name="Freeform 8"/>
                  <p:cNvSpPr>
                    <a:spLocks noChangeArrowheads="1"/>
                  </p:cNvSpPr>
                  <p:nvPr/>
                </p:nvSpPr>
                <p:spPr bwMode="auto">
                  <a:xfrm>
                    <a:off x="2783" y="967"/>
                    <a:ext cx="345" cy="3199"/>
                  </a:xfrm>
                  <a:custGeom>
                    <a:avLst/>
                    <a:gdLst>
                      <a:gd name="T0" fmla="*/ 314 w 314"/>
                      <a:gd name="T1" fmla="*/ 0 h 2903"/>
                      <a:gd name="T2" fmla="*/ 0 w 314"/>
                      <a:gd name="T3" fmla="*/ 2903 h 2903"/>
                      <a:gd name="T4" fmla="*/ 0 w 314"/>
                      <a:gd name="T5" fmla="*/ 0 h 2903"/>
                      <a:gd name="T6" fmla="*/ 314 w 314"/>
                      <a:gd name="T7" fmla="*/ 2903 h 29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T4" t="T5" r="T6" b="T7"/>
                    <a:pathLst>
                      <a:path w="314" h="2903">
                        <a:moveTo>
                          <a:pt x="314" y="0"/>
                        </a:moveTo>
                        <a:lnTo>
                          <a:pt x="0" y="2903"/>
                        </a:lnTo>
                      </a:path>
                    </a:pathLst>
                  </a:custGeom>
                  <a:solidFill>
                    <a:srgbClr val="3366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9"/>
                <p:cNvGrpSpPr>
                  <a:grpSpLocks/>
                </p:cNvGrpSpPr>
                <p:nvPr/>
              </p:nvGrpSpPr>
              <p:grpSpPr bwMode="auto">
                <a:xfrm>
                  <a:off x="2084" y="1428"/>
                  <a:ext cx="1125" cy="2609"/>
                  <a:chOff x="2084" y="1428"/>
                  <a:chExt cx="1125" cy="2609"/>
                </a:xfrm>
              </p:grpSpPr>
              <p:sp>
                <p:nvSpPr>
                  <p:cNvPr id="9226" name="Text Box 10"/>
                  <p:cNvSpPr txBox="1">
                    <a:spLocks noChangeArrowheads="1"/>
                  </p:cNvSpPr>
                  <p:nvPr/>
                </p:nvSpPr>
                <p:spPr bwMode="auto">
                  <a:xfrm rot="18292450">
                    <a:off x="1402" y="2323"/>
                    <a:ext cx="1515" cy="15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vert="vert" wrap="square" lIns="90000" tIns="46800" rIns="90000" bIns="46800">
                    <a:spAutoFit/>
                  </a:bodyPr>
                  <a:lstStyle/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</a:tabLst>
                    </a:pPr>
                    <a:r>
                      <a:rPr lang="it-IT" sz="1600" dirty="0" smtClean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Analysi</a:t>
                    </a:r>
                    <a:r>
                      <a:rPr lang="it-IT" dirty="0" smtClean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s</a:t>
                    </a:r>
                    <a:endParaRPr lang="it-IT" dirty="0">
                      <a:solidFill>
                        <a:srgbClr val="FFFF00"/>
                      </a:solidFill>
                      <a:latin typeface="+mn-lt"/>
                      <a:ea typeface="DejaVu LGC Sans" charset="0"/>
                      <a:cs typeface="DejaVu LGC Sans" charset="0"/>
                    </a:endParaRPr>
                  </a:p>
                </p:txBody>
              </p:sp>
              <p:sp>
                <p:nvSpPr>
                  <p:cNvPr id="9227" name="Text Box 11"/>
                  <p:cNvSpPr txBox="1">
                    <a:spLocks noChangeArrowheads="1"/>
                  </p:cNvSpPr>
                  <p:nvPr/>
                </p:nvSpPr>
                <p:spPr bwMode="auto">
                  <a:xfrm rot="17640000">
                    <a:off x="1213" y="2577"/>
                    <a:ext cx="2395" cy="109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square" lIns="90000" tIns="46800" rIns="90000" bIns="46800">
                    <a:spAutoFit/>
                  </a:bodyPr>
                  <a:lstStyle/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A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C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Q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U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I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S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I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T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I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O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 smtClean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N</a:t>
                    </a:r>
                    <a:endParaRPr lang="it-IT" sz="1400" dirty="0">
                      <a:solidFill>
                        <a:srgbClr val="FFFF00"/>
                      </a:solidFill>
                      <a:latin typeface="+mn-lt"/>
                      <a:ea typeface="DejaVu LGC Sans" charset="0"/>
                      <a:cs typeface="DejaVu LGC Sans" charset="0"/>
                    </a:endParaRPr>
                  </a:p>
                </p:txBody>
              </p:sp>
              <p:sp>
                <p:nvSpPr>
                  <p:cNvPr id="9228" name="Text Box 12"/>
                  <p:cNvSpPr txBox="1">
                    <a:spLocks noChangeArrowheads="1"/>
                  </p:cNvSpPr>
                  <p:nvPr/>
                </p:nvSpPr>
                <p:spPr bwMode="auto">
                  <a:xfrm rot="16140000">
                    <a:off x="1962" y="2764"/>
                    <a:ext cx="2395" cy="98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lIns="90000" tIns="46800" rIns="90000" bIns="46800">
                    <a:spAutoFit/>
                  </a:bodyPr>
                  <a:lstStyle/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O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P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S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endParaRPr lang="it-IT" sz="1400" dirty="0">
                      <a:solidFill>
                        <a:srgbClr val="FFFF00"/>
                      </a:solidFill>
                      <a:latin typeface="+mn-lt"/>
                      <a:ea typeface="DejaVu LGC Sans" charset="0"/>
                      <a:cs typeface="DejaVu LGC Sans" charset="0"/>
                    </a:endParaRP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S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U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P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P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O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R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 smtClean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T</a:t>
                    </a:r>
                    <a:endParaRPr lang="it-IT" sz="1400" dirty="0">
                      <a:solidFill>
                        <a:srgbClr val="FFFF00"/>
                      </a:solidFill>
                      <a:latin typeface="+mn-lt"/>
                      <a:ea typeface="DejaVu LGC Sans" charset="0"/>
                      <a:cs typeface="DejaVu LGC Sans" charset="0"/>
                    </a:endParaRPr>
                  </a:p>
                </p:txBody>
              </p:sp>
              <p:sp>
                <p:nvSpPr>
                  <p:cNvPr id="9230" name="Text Box 14"/>
                  <p:cNvSpPr txBox="1">
                    <a:spLocks noChangeArrowheads="1"/>
                  </p:cNvSpPr>
                  <p:nvPr/>
                </p:nvSpPr>
                <p:spPr bwMode="auto">
                  <a:xfrm rot="812790">
                    <a:off x="2590" y="1428"/>
                    <a:ext cx="276" cy="2609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vert="vert270" wrap="square" lIns="90000" tIns="46800" rIns="90000" bIns="46800" anchor="ctr">
                    <a:spAutoFit/>
                  </a:bodyPr>
                  <a:lstStyle/>
                  <a:p>
                    <a:pPr algn="ctr">
                      <a:spcBef>
                        <a:spcPts val="680"/>
                      </a:spcBef>
                    </a:pPr>
                    <a:r>
                      <a:rPr lang="it-IT" sz="1400" dirty="0" smtClean="0">
                        <a:solidFill>
                          <a:srgbClr val="FFFF00"/>
                        </a:solidFill>
                        <a:latin typeface="+mj-lt"/>
                        <a:ea typeface="DejaVu LGC Sans" charset="0"/>
                        <a:cs typeface="DejaVu LGC Sans" charset="0"/>
                      </a:rPr>
                      <a:t>Training                     Exercise</a:t>
                    </a:r>
                    <a:endParaRPr lang="it-IT" sz="1400" dirty="0">
                      <a:solidFill>
                        <a:srgbClr val="FFFF00"/>
                      </a:solidFill>
                      <a:latin typeface="+mj-lt"/>
                      <a:ea typeface="DejaVu LGC Sans" charset="0"/>
                      <a:cs typeface="DejaVu LGC Sans" charset="0"/>
                    </a:endParaRPr>
                  </a:p>
                </p:txBody>
              </p:sp>
            </p:grpSp>
          </p:grpSp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899" y="3896"/>
                <a:ext cx="2414" cy="608"/>
                <a:chOff x="899" y="3896"/>
                <a:chExt cx="2414" cy="608"/>
              </a:xfrm>
            </p:grpSpPr>
            <p:sp>
              <p:nvSpPr>
                <p:cNvPr id="9232" name="Line 16"/>
                <p:cNvSpPr>
                  <a:spLocks noChangeShapeType="1"/>
                </p:cNvSpPr>
                <p:nvPr/>
              </p:nvSpPr>
              <p:spPr bwMode="auto">
                <a:xfrm flipH="1" flipV="1">
                  <a:off x="899" y="3896"/>
                  <a:ext cx="2414" cy="608"/>
                </a:xfrm>
                <a:prstGeom prst="line">
                  <a:avLst/>
                </a:prstGeom>
                <a:noFill/>
                <a:ln w="57240">
                  <a:solidFill>
                    <a:schemeClr val="accent6">
                      <a:lumMod val="60000"/>
                      <a:lumOff val="4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3" name="Text Box 17"/>
                <p:cNvSpPr txBox="1">
                  <a:spLocks noChangeArrowheads="1"/>
                </p:cNvSpPr>
                <p:nvPr/>
              </p:nvSpPr>
              <p:spPr bwMode="auto">
                <a:xfrm rot="840000" flipH="1">
                  <a:off x="1380" y="4092"/>
                  <a:ext cx="1315" cy="183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algn="ctr">
                    <a:spcBef>
                      <a:spcPts val="680"/>
                    </a:spcBef>
                    <a:tabLst>
                      <a:tab pos="656650" algn="l"/>
                      <a:tab pos="1313299" algn="l"/>
                    </a:tabLst>
                  </a:pPr>
                  <a:r>
                    <a:rPr lang="it-IT" sz="1100" dirty="0">
                      <a:solidFill>
                        <a:srgbClr val="000000"/>
                      </a:solidFill>
                      <a:ea typeface="DejaVu LGC Sans" charset="0"/>
                      <a:cs typeface="DejaVu LGC Sans" charset="0"/>
                    </a:rPr>
                    <a:t>Functional Areas</a:t>
                  </a:r>
                </a:p>
              </p:txBody>
            </p:sp>
          </p:grpSp>
        </p:grpSp>
        <p:sp>
          <p:nvSpPr>
            <p:cNvPr id="9234" name="Text Box 18"/>
            <p:cNvSpPr txBox="1">
              <a:spLocks noChangeArrowheads="1"/>
            </p:cNvSpPr>
            <p:nvPr/>
          </p:nvSpPr>
          <p:spPr bwMode="auto">
            <a:xfrm>
              <a:off x="-8" y="4428"/>
              <a:ext cx="6349" cy="1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9273" name="AutoShape 57"/>
          <p:cNvCxnSpPr>
            <a:cxnSpLocks noChangeShapeType="1"/>
          </p:cNvCxnSpPr>
          <p:nvPr/>
        </p:nvCxnSpPr>
        <p:spPr bwMode="auto">
          <a:xfrm flipH="1">
            <a:off x="3597120" y="846809"/>
            <a:ext cx="1272960" cy="427725"/>
          </a:xfrm>
          <a:prstGeom prst="bentConnector3">
            <a:avLst>
              <a:gd name="adj1" fmla="val 50000"/>
            </a:avLst>
          </a:prstGeom>
          <a:noFill/>
          <a:ln w="9525">
            <a:noFill/>
            <a:round/>
            <a:headEnd/>
            <a:tailEnd/>
          </a:ln>
          <a:effectLst/>
        </p:spPr>
      </p:cxnSp>
      <p:sp>
        <p:nvSpPr>
          <p:cNvPr id="9278" name="Rectangle 62"/>
          <p:cNvSpPr>
            <a:spLocks noChangeArrowheads="1"/>
          </p:cNvSpPr>
          <p:nvPr/>
        </p:nvSpPr>
        <p:spPr bwMode="auto">
          <a:xfrm>
            <a:off x="361950" y="1568720"/>
            <a:ext cx="3048480" cy="10141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2452" rIns="81639" bIns="42452">
            <a:spAutoFit/>
          </a:bodyPr>
          <a:lstStyle/>
          <a:p>
            <a:pPr marL="483847" indent="-482408">
              <a:spcBef>
                <a:spcPts val="1089"/>
              </a:spcBef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GB" sz="1400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DejaVu LGC Sans" charset="0"/>
                <a:cs typeface="DejaVu LGC Sans" charset="0"/>
              </a:rPr>
              <a:t>- </a:t>
            </a:r>
            <a:r>
              <a:rPr lang="en-GB" sz="1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DejaVu LGC Sans" charset="0"/>
                <a:cs typeface="DejaVu LGC Sans" charset="0"/>
              </a:rPr>
              <a:t>Constructive Simulation</a:t>
            </a:r>
            <a:endParaRPr lang="en-GB" sz="1400" dirty="0">
              <a:solidFill>
                <a:schemeClr val="bg1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DejaVu LGC Sans" charset="0"/>
              <a:cs typeface="DejaVu LGC Sans" charset="0"/>
            </a:endParaRPr>
          </a:p>
          <a:p>
            <a:pPr marL="483847" indent="-482408">
              <a:spcBef>
                <a:spcPts val="1089"/>
              </a:spcBef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GB" sz="1400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DejaVu LGC Sans" charset="0"/>
                <a:cs typeface="DejaVu LGC Sans" charset="0"/>
              </a:rPr>
              <a:t>- </a:t>
            </a:r>
            <a:r>
              <a:rPr lang="en-GB" sz="1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DejaVu LGC Sans" charset="0"/>
                <a:cs typeface="DejaVu LGC Sans" charset="0"/>
              </a:rPr>
              <a:t>Operational Level (Joint)</a:t>
            </a:r>
            <a:endParaRPr lang="en-GB" sz="1400" dirty="0">
              <a:solidFill>
                <a:schemeClr val="bg1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DejaVu LGC Sans" charset="0"/>
              <a:cs typeface="DejaVu LGC Sans" charset="0"/>
            </a:endParaRPr>
          </a:p>
          <a:p>
            <a:pPr marL="483847" indent="-482408">
              <a:spcBef>
                <a:spcPts val="1089"/>
              </a:spcBef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GB" sz="1400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DejaVu LGC Sans" charset="0"/>
                <a:cs typeface="DejaVu LGC Sans" charset="0"/>
              </a:rPr>
              <a:t>- </a:t>
            </a:r>
            <a:r>
              <a:rPr lang="en-GB" sz="1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DejaVu LGC Sans" charset="0"/>
                <a:cs typeface="DejaVu LGC Sans" charset="0"/>
              </a:rPr>
              <a:t>Highly Aggregated Forces</a:t>
            </a:r>
            <a:endParaRPr lang="en-GB" sz="1400" dirty="0">
              <a:solidFill>
                <a:schemeClr val="bg1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DejaVu LGC Sans" charset="0"/>
              <a:cs typeface="DejaVu LGC Sans" charset="0"/>
            </a:endParaRPr>
          </a:p>
        </p:txBody>
      </p:sp>
      <p:grpSp>
        <p:nvGrpSpPr>
          <p:cNvPr id="8" name="Group 64"/>
          <p:cNvGrpSpPr/>
          <p:nvPr/>
        </p:nvGrpSpPr>
        <p:grpSpPr>
          <a:xfrm>
            <a:off x="2086017" y="1188661"/>
            <a:ext cx="6263654" cy="5210466"/>
            <a:chOff x="2007361" y="1216929"/>
            <a:chExt cx="6263654" cy="5210466"/>
          </a:xfrm>
        </p:grpSpPr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2007361" y="1216929"/>
              <a:ext cx="6196320" cy="5050611"/>
              <a:chOff x="1394" y="845"/>
              <a:chExt cx="4303" cy="3507"/>
            </a:xfrm>
          </p:grpSpPr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>
                <a:off x="1394" y="946"/>
                <a:ext cx="4096" cy="3406"/>
                <a:chOff x="1394" y="946"/>
                <a:chExt cx="4096" cy="3406"/>
              </a:xfrm>
            </p:grpSpPr>
            <p:grpSp>
              <p:nvGrpSpPr>
                <p:cNvPr id="11" name="Group 21"/>
                <p:cNvGrpSpPr>
                  <a:grpSpLocks/>
                </p:cNvGrpSpPr>
                <p:nvPr/>
              </p:nvGrpSpPr>
              <p:grpSpPr bwMode="auto">
                <a:xfrm>
                  <a:off x="1394" y="967"/>
                  <a:ext cx="4096" cy="3385"/>
                  <a:chOff x="1394" y="967"/>
                  <a:chExt cx="4096" cy="3385"/>
                </a:xfrm>
              </p:grpSpPr>
              <p:sp>
                <p:nvSpPr>
                  <p:cNvPr id="9238" name="Freeform 22"/>
                  <p:cNvSpPr>
                    <a:spLocks noChangeArrowheads="1"/>
                  </p:cNvSpPr>
                  <p:nvPr/>
                </p:nvSpPr>
                <p:spPr bwMode="auto">
                  <a:xfrm>
                    <a:off x="3083" y="967"/>
                    <a:ext cx="2407" cy="3385"/>
                  </a:xfrm>
                  <a:custGeom>
                    <a:avLst/>
                    <a:gdLst>
                      <a:gd name="T0" fmla="*/ 0 w 2184"/>
                      <a:gd name="T1" fmla="*/ 0 h 3072"/>
                      <a:gd name="T2" fmla="*/ 2184 w 2184"/>
                      <a:gd name="T3" fmla="*/ 1920 h 3072"/>
                      <a:gd name="T4" fmla="*/ 376 w 2184"/>
                      <a:gd name="T5" fmla="*/ 3072 h 3072"/>
                      <a:gd name="T6" fmla="*/ 0 w 2184"/>
                      <a:gd name="T7" fmla="*/ 0 h 3072"/>
                      <a:gd name="T8" fmla="*/ 0 w 2184"/>
                      <a:gd name="T9" fmla="*/ 0 h 3072"/>
                      <a:gd name="T10" fmla="*/ 2184 w 2184"/>
                      <a:gd name="T11" fmla="*/ 3072 h 30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84" h="3072">
                        <a:moveTo>
                          <a:pt x="0" y="0"/>
                        </a:moveTo>
                        <a:lnTo>
                          <a:pt x="2184" y="1920"/>
                        </a:lnTo>
                        <a:lnTo>
                          <a:pt x="376" y="307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66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43" name="Text Box 27"/>
                  <p:cNvSpPr txBox="1">
                    <a:spLocks noChangeArrowheads="1"/>
                  </p:cNvSpPr>
                  <p:nvPr/>
                </p:nvSpPr>
                <p:spPr bwMode="auto">
                  <a:xfrm rot="19560000">
                    <a:off x="3062" y="1445"/>
                    <a:ext cx="626" cy="183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pPr algn="ctr">
                      <a:tabLst>
                        <a:tab pos="656650" algn="l"/>
                      </a:tabLst>
                    </a:pPr>
                    <a:r>
                      <a:rPr lang="it-IT" sz="1100" dirty="0" smtClean="0">
                        <a:solidFill>
                          <a:srgbClr val="000000"/>
                        </a:solidFill>
                        <a:latin typeface="+mj-lt"/>
                        <a:ea typeface="DejaVu LGC Sans" charset="0"/>
                        <a:cs typeface="DejaVu LGC Sans" charset="0"/>
                      </a:rPr>
                      <a:t>Political</a:t>
                    </a:r>
                    <a:endParaRPr lang="it-IT" sz="1100" dirty="0">
                      <a:solidFill>
                        <a:srgbClr val="000000"/>
                      </a:solidFill>
                      <a:latin typeface="+mj-lt"/>
                      <a:ea typeface="DejaVu LGC Sans" charset="0"/>
                      <a:cs typeface="DejaVu LGC Sans" charset="0"/>
                    </a:endParaRPr>
                  </a:p>
                </p:txBody>
              </p:sp>
              <p:grpSp>
                <p:nvGrpSpPr>
                  <p:cNvPr id="12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394" y="1538"/>
                    <a:ext cx="3465" cy="1907"/>
                    <a:chOff x="1394" y="1538"/>
                    <a:chExt cx="3465" cy="1907"/>
                  </a:xfrm>
                </p:grpSpPr>
                <p:sp>
                  <p:nvSpPr>
                    <p:cNvPr id="9245" name="Freeform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94" y="3004"/>
                      <a:ext cx="1992" cy="440"/>
                    </a:xfrm>
                    <a:custGeom>
                      <a:avLst/>
                      <a:gdLst>
                        <a:gd name="T0" fmla="*/ 0 w 1808"/>
                        <a:gd name="T1" fmla="*/ 0 h 400"/>
                        <a:gd name="T2" fmla="*/ 1808 w 1808"/>
                        <a:gd name="T3" fmla="*/ 400 h 400"/>
                        <a:gd name="T4" fmla="*/ 0 w 1808"/>
                        <a:gd name="T5" fmla="*/ 0 h 400"/>
                        <a:gd name="T6" fmla="*/ 1808 w 1808"/>
                        <a:gd name="T7" fmla="*/ 400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T4" t="T5" r="T6" b="T7"/>
                      <a:pathLst>
                        <a:path w="1808" h="400">
                          <a:moveTo>
                            <a:pt x="0" y="0"/>
                          </a:moveTo>
                          <a:lnTo>
                            <a:pt x="1808" y="40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46" name="Freeform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2" y="2526"/>
                      <a:ext cx="1468" cy="919"/>
                    </a:xfrm>
                    <a:custGeom>
                      <a:avLst/>
                      <a:gdLst>
                        <a:gd name="T0" fmla="*/ 0 w 1332"/>
                        <a:gd name="T1" fmla="*/ 835 h 835"/>
                        <a:gd name="T2" fmla="*/ 1332 w 1332"/>
                        <a:gd name="T3" fmla="*/ 0 h 835"/>
                        <a:gd name="T4" fmla="*/ 0 w 1332"/>
                        <a:gd name="T5" fmla="*/ 0 h 835"/>
                        <a:gd name="T6" fmla="*/ 1332 w 1332"/>
                        <a:gd name="T7" fmla="*/ 835 h 8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T4" t="T5" r="T6" b="T7"/>
                      <a:pathLst>
                        <a:path w="1332" h="835">
                          <a:moveTo>
                            <a:pt x="0" y="835"/>
                          </a:moveTo>
                          <a:lnTo>
                            <a:pt x="1332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47" name="Freeform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5" y="1703"/>
                      <a:ext cx="715" cy="161"/>
                    </a:xfrm>
                    <a:custGeom>
                      <a:avLst/>
                      <a:gdLst>
                        <a:gd name="T0" fmla="*/ 0 w 650"/>
                        <a:gd name="T1" fmla="*/ 0 h 147"/>
                        <a:gd name="T2" fmla="*/ 650 w 650"/>
                        <a:gd name="T3" fmla="*/ 147 h 147"/>
                        <a:gd name="T4" fmla="*/ 0 w 650"/>
                        <a:gd name="T5" fmla="*/ 0 h 147"/>
                        <a:gd name="T6" fmla="*/ 650 w 650"/>
                        <a:gd name="T7" fmla="*/ 147 h 1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T4" t="T5" r="T6" b="T7"/>
                      <a:pathLst>
                        <a:path w="650" h="147">
                          <a:moveTo>
                            <a:pt x="0" y="0"/>
                          </a:moveTo>
                          <a:lnTo>
                            <a:pt x="650" y="147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48" name="Freeform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5" y="1538"/>
                      <a:ext cx="536" cy="328"/>
                    </a:xfrm>
                    <a:custGeom>
                      <a:avLst/>
                      <a:gdLst>
                        <a:gd name="T0" fmla="*/ 0 w 487"/>
                        <a:gd name="T1" fmla="*/ 298 h 298"/>
                        <a:gd name="T2" fmla="*/ 487 w 487"/>
                        <a:gd name="T3" fmla="*/ 0 h 298"/>
                        <a:gd name="T4" fmla="*/ 0 w 487"/>
                        <a:gd name="T5" fmla="*/ 0 h 298"/>
                        <a:gd name="T6" fmla="*/ 487 w 487"/>
                        <a:gd name="T7" fmla="*/ 298 h 2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T4" t="T5" r="T6" b="T7"/>
                      <a:pathLst>
                        <a:path w="487" h="298">
                          <a:moveTo>
                            <a:pt x="0" y="298"/>
                          </a:moveTo>
                          <a:lnTo>
                            <a:pt x="487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49" name="Freeform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41" y="2343"/>
                      <a:ext cx="1348" cy="303"/>
                    </a:xfrm>
                    <a:custGeom>
                      <a:avLst/>
                      <a:gdLst>
                        <a:gd name="T0" fmla="*/ 0 w 1224"/>
                        <a:gd name="T1" fmla="*/ 0 h 276"/>
                        <a:gd name="T2" fmla="*/ 1224 w 1224"/>
                        <a:gd name="T3" fmla="*/ 276 h 276"/>
                        <a:gd name="T4" fmla="*/ 0 w 1224"/>
                        <a:gd name="T5" fmla="*/ 0 h 276"/>
                        <a:gd name="T6" fmla="*/ 1224 w 1224"/>
                        <a:gd name="T7" fmla="*/ 276 h 2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T4" t="T5" r="T6" b="T7"/>
                      <a:pathLst>
                        <a:path w="1224" h="276">
                          <a:moveTo>
                            <a:pt x="0" y="0"/>
                          </a:moveTo>
                          <a:lnTo>
                            <a:pt x="1224" y="276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50" name="Freeform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90" y="2027"/>
                      <a:ext cx="1005" cy="619"/>
                    </a:xfrm>
                    <a:custGeom>
                      <a:avLst/>
                      <a:gdLst>
                        <a:gd name="T0" fmla="*/ 0 w 912"/>
                        <a:gd name="T1" fmla="*/ 563 h 563"/>
                        <a:gd name="T2" fmla="*/ 912 w 912"/>
                        <a:gd name="T3" fmla="*/ 0 h 563"/>
                        <a:gd name="T4" fmla="*/ 0 w 912"/>
                        <a:gd name="T5" fmla="*/ 0 h 563"/>
                        <a:gd name="T6" fmla="*/ 912 w 912"/>
                        <a:gd name="T7" fmla="*/ 563 h 5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T4" t="T5" r="T6" b="T7"/>
                      <a:pathLst>
                        <a:path w="912" h="563">
                          <a:moveTo>
                            <a:pt x="0" y="563"/>
                          </a:moveTo>
                          <a:lnTo>
                            <a:pt x="912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9251" name="Freeform 35"/>
                <p:cNvSpPr>
                  <a:spLocks noChangeArrowheads="1"/>
                </p:cNvSpPr>
                <p:nvPr/>
              </p:nvSpPr>
              <p:spPr bwMode="auto">
                <a:xfrm>
                  <a:off x="3073" y="960"/>
                  <a:ext cx="1484" cy="2692"/>
                </a:xfrm>
                <a:custGeom>
                  <a:avLst/>
                  <a:gdLst>
                    <a:gd name="T0" fmla="*/ 738 w 1468"/>
                    <a:gd name="T1" fmla="*/ 4990 h 2206"/>
                    <a:gd name="T2" fmla="*/ 0 w 1468"/>
                    <a:gd name="T3" fmla="*/ 0 h 2206"/>
                    <a:gd name="T4" fmla="*/ 0 w 1468"/>
                    <a:gd name="T5" fmla="*/ 0 h 2206"/>
                    <a:gd name="T6" fmla="*/ 1468 w 1468"/>
                    <a:gd name="T7" fmla="*/ 2206 h 2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T4" t="T5" r="T6" b="T7"/>
                  <a:pathLst>
                    <a:path w="1468" h="2206">
                      <a:moveTo>
                        <a:pt x="1468" y="220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2" name="Freeform 36"/>
                <p:cNvSpPr>
                  <a:spLocks noChangeArrowheads="1"/>
                </p:cNvSpPr>
                <p:nvPr/>
              </p:nvSpPr>
              <p:spPr bwMode="auto">
                <a:xfrm>
                  <a:off x="3081" y="958"/>
                  <a:ext cx="1024" cy="3016"/>
                </a:xfrm>
                <a:custGeom>
                  <a:avLst/>
                  <a:gdLst>
                    <a:gd name="T0" fmla="*/ 0 w 930"/>
                    <a:gd name="T1" fmla="*/ 0 h 2737"/>
                    <a:gd name="T2" fmla="*/ 930 w 930"/>
                    <a:gd name="T3" fmla="*/ 2737 h 2737"/>
                    <a:gd name="T4" fmla="*/ 0 w 930"/>
                    <a:gd name="T5" fmla="*/ 0 h 2737"/>
                    <a:gd name="T6" fmla="*/ 930 w 930"/>
                    <a:gd name="T7" fmla="*/ 2737 h 27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T4" t="T5" r="T6" b="T7"/>
                  <a:pathLst>
                    <a:path w="930" h="2737">
                      <a:moveTo>
                        <a:pt x="0" y="0"/>
                      </a:moveTo>
                      <a:lnTo>
                        <a:pt x="930" y="2737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3" name="Freeform 37"/>
                <p:cNvSpPr>
                  <a:spLocks noChangeArrowheads="1"/>
                </p:cNvSpPr>
                <p:nvPr/>
              </p:nvSpPr>
              <p:spPr bwMode="auto">
                <a:xfrm>
                  <a:off x="3087" y="946"/>
                  <a:ext cx="1966" cy="2414"/>
                </a:xfrm>
                <a:custGeom>
                  <a:avLst/>
                  <a:gdLst>
                    <a:gd name="T0" fmla="*/ 0 w 1943"/>
                    <a:gd name="T1" fmla="*/ 0 h 2367"/>
                    <a:gd name="T2" fmla="*/ 982 w 1943"/>
                    <a:gd name="T3" fmla="*/ 1275 h 2367"/>
                    <a:gd name="T4" fmla="*/ 0 w 1943"/>
                    <a:gd name="T5" fmla="*/ 0 h 2367"/>
                    <a:gd name="T6" fmla="*/ 1943 w 1943"/>
                    <a:gd name="T7" fmla="*/ 2367 h 23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T4" t="T5" r="T6" b="T7"/>
                  <a:pathLst>
                    <a:path w="1943" h="2367">
                      <a:moveTo>
                        <a:pt x="0" y="0"/>
                      </a:moveTo>
                      <a:lnTo>
                        <a:pt x="1943" y="2367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38"/>
              <p:cNvGrpSpPr>
                <a:grpSpLocks/>
              </p:cNvGrpSpPr>
              <p:nvPr/>
            </p:nvGrpSpPr>
            <p:grpSpPr bwMode="auto">
              <a:xfrm>
                <a:off x="3364" y="845"/>
                <a:ext cx="2333" cy="2017"/>
                <a:chOff x="3364" y="845"/>
                <a:chExt cx="2333" cy="2017"/>
              </a:xfrm>
            </p:grpSpPr>
            <p:sp>
              <p:nvSpPr>
                <p:cNvPr id="9255" name="Line 39"/>
                <p:cNvSpPr>
                  <a:spLocks noChangeShapeType="1"/>
                </p:cNvSpPr>
                <p:nvPr/>
              </p:nvSpPr>
              <p:spPr bwMode="auto">
                <a:xfrm flipH="1" flipV="1">
                  <a:off x="3364" y="845"/>
                  <a:ext cx="2333" cy="2017"/>
                </a:xfrm>
                <a:prstGeom prst="line">
                  <a:avLst/>
                </a:prstGeom>
                <a:noFill/>
                <a:ln w="38160">
                  <a:solidFill>
                    <a:schemeClr val="accent6">
                      <a:lumMod val="60000"/>
                      <a:lumOff val="40000"/>
                    </a:schemeClr>
                  </a:solidFill>
                  <a:miter lim="800000"/>
                  <a:headEnd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6" name="Text Box 40"/>
                <p:cNvSpPr txBox="1">
                  <a:spLocks noChangeArrowheads="1"/>
                </p:cNvSpPr>
                <p:nvPr/>
              </p:nvSpPr>
              <p:spPr bwMode="auto">
                <a:xfrm rot="2460000" flipH="1">
                  <a:off x="3838" y="1734"/>
                  <a:ext cx="1326" cy="183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3333CC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90000" tIns="46800" rIns="90000" bIns="46800">
                  <a:spAutoFit/>
                </a:bodyPr>
                <a:lstStyle/>
                <a:p>
                  <a:pPr algn="ctr">
                    <a:spcBef>
                      <a:spcPts val="680"/>
                    </a:spcBef>
                    <a:tabLst>
                      <a:tab pos="656650" algn="l"/>
                      <a:tab pos="1313299" algn="l"/>
                    </a:tabLst>
                  </a:pPr>
                  <a:r>
                    <a:rPr lang="it-IT" sz="1100" dirty="0" smtClean="0">
                      <a:solidFill>
                        <a:schemeClr val="bg1">
                          <a:lumMod val="10000"/>
                        </a:schemeClr>
                      </a:solidFill>
                      <a:ea typeface="DejaVu LGC Sans" charset="0"/>
                      <a:cs typeface="DejaVu LGC Sans" charset="0"/>
                    </a:rPr>
                    <a:t>Levels of War</a:t>
                  </a:r>
                  <a:endParaRPr lang="it-IT" sz="1100" dirty="0">
                    <a:solidFill>
                      <a:schemeClr val="bg1">
                        <a:lumMod val="10000"/>
                      </a:schemeClr>
                    </a:solidFill>
                    <a:ea typeface="DejaVu LGC Sans" charset="0"/>
                    <a:cs typeface="DejaVu LGC Sans" charset="0"/>
                  </a:endParaRPr>
                </a:p>
              </p:txBody>
            </p:sp>
          </p:grpSp>
        </p:grpSp>
        <p:sp>
          <p:nvSpPr>
            <p:cNvPr id="9258" name="Text Box 42"/>
            <p:cNvSpPr txBox="1">
              <a:spLocks noChangeArrowheads="1"/>
            </p:cNvSpPr>
            <p:nvPr/>
          </p:nvSpPr>
          <p:spPr bwMode="auto">
            <a:xfrm rot="19680000">
              <a:off x="5097930" y="5933751"/>
              <a:ext cx="927360" cy="305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794"/>
                </a:spcBef>
                <a:tabLst>
                  <a:tab pos="656650" algn="l"/>
                </a:tabLst>
              </a:pPr>
              <a:r>
                <a:rPr lang="it-IT" sz="1300" dirty="0">
                  <a:solidFill>
                    <a:srgbClr val="FF0066"/>
                  </a:solidFill>
                  <a:ea typeface="DejaVu LGC Sans" charset="0"/>
                  <a:cs typeface="DejaVu LGC Sans" charset="0"/>
                </a:rPr>
                <a:t>Army</a:t>
              </a:r>
            </a:p>
          </p:txBody>
        </p:sp>
        <p:sp>
          <p:nvSpPr>
            <p:cNvPr id="9259" name="Text Box 43"/>
            <p:cNvSpPr txBox="1">
              <a:spLocks noChangeArrowheads="1"/>
            </p:cNvSpPr>
            <p:nvPr/>
          </p:nvSpPr>
          <p:spPr bwMode="auto">
            <a:xfrm rot="19680000">
              <a:off x="5880180" y="5427930"/>
              <a:ext cx="928800" cy="305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794"/>
                </a:spcBef>
                <a:tabLst>
                  <a:tab pos="656650" algn="l"/>
                </a:tabLst>
              </a:pPr>
              <a:r>
                <a:rPr lang="it-IT" sz="1300" dirty="0">
                  <a:solidFill>
                    <a:srgbClr val="FF0066"/>
                  </a:solidFill>
                  <a:ea typeface="DejaVu LGC Sans" charset="0"/>
                  <a:cs typeface="DejaVu LGC Sans" charset="0"/>
                </a:rPr>
                <a:t>Navy</a:t>
              </a:r>
            </a:p>
          </p:txBody>
        </p:sp>
        <p:sp>
          <p:nvSpPr>
            <p:cNvPr id="9260" name="Text Box 44"/>
            <p:cNvSpPr txBox="1">
              <a:spLocks noChangeArrowheads="1"/>
            </p:cNvSpPr>
            <p:nvPr/>
          </p:nvSpPr>
          <p:spPr bwMode="auto">
            <a:xfrm rot="19680000">
              <a:off x="6580153" y="5020390"/>
              <a:ext cx="851177" cy="305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algn="ctr">
                <a:spcBef>
                  <a:spcPts val="794"/>
                </a:spcBef>
                <a:tabLst>
                  <a:tab pos="656650" algn="l"/>
                </a:tabLst>
              </a:pPr>
              <a:r>
                <a:rPr lang="it-IT" sz="1300" dirty="0">
                  <a:solidFill>
                    <a:srgbClr val="FF0066"/>
                  </a:solidFill>
                  <a:ea typeface="DejaVu LGC Sans" charset="0"/>
                  <a:cs typeface="DejaVu LGC Sans" charset="0"/>
                </a:rPr>
                <a:t>Air</a:t>
              </a:r>
            </a:p>
          </p:txBody>
        </p:sp>
        <p:sp>
          <p:nvSpPr>
            <p:cNvPr id="9261" name="Text Box 45"/>
            <p:cNvSpPr txBox="1">
              <a:spLocks noChangeArrowheads="1"/>
            </p:cNvSpPr>
            <p:nvPr/>
          </p:nvSpPr>
          <p:spPr bwMode="auto">
            <a:xfrm rot="19680000">
              <a:off x="7276425" y="4547998"/>
              <a:ext cx="927360" cy="305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794"/>
                </a:spcBef>
                <a:tabLst>
                  <a:tab pos="656650" algn="l"/>
                </a:tabLst>
              </a:pPr>
              <a:r>
                <a:rPr lang="it-IT" sz="1300" dirty="0">
                  <a:solidFill>
                    <a:srgbClr val="FF0066"/>
                  </a:solidFill>
                  <a:ea typeface="DejaVu LGC Sans" charset="0"/>
                  <a:cs typeface="DejaVu LGC Sans" charset="0"/>
                </a:rPr>
                <a:t>C/C</a:t>
              </a:r>
            </a:p>
          </p:txBody>
        </p:sp>
        <p:sp>
          <p:nvSpPr>
            <p:cNvPr id="9262" name="Freeform 46"/>
            <p:cNvSpPr>
              <a:spLocks noChangeArrowheads="1"/>
            </p:cNvSpPr>
            <p:nvPr/>
          </p:nvSpPr>
          <p:spPr bwMode="auto">
            <a:xfrm>
              <a:off x="5575335" y="4742418"/>
              <a:ext cx="2695680" cy="1684977"/>
            </a:xfrm>
            <a:custGeom>
              <a:avLst/>
              <a:gdLst>
                <a:gd name="T0" fmla="*/ 0 w 1784"/>
                <a:gd name="T1" fmla="*/ 1109 h 1109"/>
                <a:gd name="T2" fmla="*/ 1784 w 1784"/>
                <a:gd name="T3" fmla="*/ 0 h 1109"/>
                <a:gd name="T4" fmla="*/ 0 w 1784"/>
                <a:gd name="T5" fmla="*/ 0 h 1109"/>
                <a:gd name="T6" fmla="*/ 1784 w 1784"/>
                <a:gd name="T7" fmla="*/ 1109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784" h="1109">
                  <a:moveTo>
                    <a:pt x="0" y="1109"/>
                  </a:moveTo>
                  <a:lnTo>
                    <a:pt x="1784" y="0"/>
                  </a:lnTo>
                </a:path>
              </a:pathLst>
            </a:custGeom>
            <a:noFill/>
            <a:ln w="5724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3" name="Text Box 47"/>
            <p:cNvSpPr txBox="1">
              <a:spLocks noChangeArrowheads="1"/>
            </p:cNvSpPr>
            <p:nvPr/>
          </p:nvSpPr>
          <p:spPr bwMode="auto">
            <a:xfrm rot="19680000">
              <a:off x="6314610" y="5515658"/>
              <a:ext cx="1101600" cy="263791"/>
            </a:xfrm>
            <a:prstGeom prst="rect">
              <a:avLst/>
            </a:prstGeom>
            <a:solidFill>
              <a:srgbClr val="FFFF00"/>
            </a:solidFill>
            <a:ln w="3240">
              <a:solidFill>
                <a:srgbClr val="0000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680"/>
                </a:spcBef>
                <a:tabLst>
                  <a:tab pos="656650" algn="l"/>
                </a:tabLst>
              </a:pPr>
              <a:r>
                <a:rPr lang="it-IT" sz="11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Component</a:t>
              </a:r>
            </a:p>
          </p:txBody>
        </p:sp>
        <p:grpSp>
          <p:nvGrpSpPr>
            <p:cNvPr id="14" name="Group 48"/>
            <p:cNvGrpSpPr>
              <a:grpSpLocks/>
            </p:cNvGrpSpPr>
            <p:nvPr/>
          </p:nvGrpSpPr>
          <p:grpSpPr bwMode="auto">
            <a:xfrm>
              <a:off x="4410720" y="2057976"/>
              <a:ext cx="3483360" cy="4196601"/>
              <a:chOff x="3063" y="1429"/>
              <a:chExt cx="2419" cy="2914"/>
            </a:xfrm>
          </p:grpSpPr>
          <p:sp>
            <p:nvSpPr>
              <p:cNvPr id="9265" name="Freeform 49"/>
              <p:cNvSpPr>
                <a:spLocks noChangeArrowheads="1"/>
              </p:cNvSpPr>
              <p:nvPr/>
            </p:nvSpPr>
            <p:spPr bwMode="auto">
              <a:xfrm>
                <a:off x="3479" y="1613"/>
                <a:ext cx="1554" cy="2051"/>
              </a:xfrm>
              <a:custGeom>
                <a:avLst/>
                <a:gdLst>
                  <a:gd name="T0" fmla="*/ 0 w 1410"/>
                  <a:gd name="T1" fmla="*/ 72 h 1861"/>
                  <a:gd name="T2" fmla="*/ 988 w 1410"/>
                  <a:gd name="T3" fmla="*/ 1861 h 1861"/>
                  <a:gd name="T4" fmla="*/ 1410 w 1410"/>
                  <a:gd name="T5" fmla="*/ 1593 h 1861"/>
                  <a:gd name="T6" fmla="*/ 112 w 1410"/>
                  <a:gd name="T7" fmla="*/ 0 h 1861"/>
                  <a:gd name="T8" fmla="*/ 0 w 1410"/>
                  <a:gd name="T9" fmla="*/ 72 h 1861"/>
                  <a:gd name="T10" fmla="*/ 0 w 1410"/>
                  <a:gd name="T11" fmla="*/ 0 h 1861"/>
                  <a:gd name="T12" fmla="*/ 1410 w 1410"/>
                  <a:gd name="T13" fmla="*/ 1861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410" h="1861">
                    <a:moveTo>
                      <a:pt x="0" y="72"/>
                    </a:moveTo>
                    <a:lnTo>
                      <a:pt x="988" y="1861"/>
                    </a:lnTo>
                    <a:lnTo>
                      <a:pt x="1410" y="1593"/>
                    </a:lnTo>
                    <a:lnTo>
                      <a:pt x="112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0C0C0">
                  <a:alpha val="50000"/>
                </a:srgbClr>
              </a:solidFill>
              <a:ln w="324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6" name="Freeform 50"/>
              <p:cNvSpPr>
                <a:spLocks noChangeArrowheads="1"/>
              </p:cNvSpPr>
              <p:nvPr/>
            </p:nvSpPr>
            <p:spPr bwMode="auto">
              <a:xfrm>
                <a:off x="3192" y="1771"/>
                <a:ext cx="905" cy="2572"/>
              </a:xfrm>
              <a:custGeom>
                <a:avLst/>
                <a:gdLst>
                  <a:gd name="T0" fmla="*/ 278 w 822"/>
                  <a:gd name="T1" fmla="*/ 2334 h 2334"/>
                  <a:gd name="T2" fmla="*/ 822 w 822"/>
                  <a:gd name="T3" fmla="*/ 1990 h 2334"/>
                  <a:gd name="T4" fmla="*/ 150 w 822"/>
                  <a:gd name="T5" fmla="*/ 0 h 2334"/>
                  <a:gd name="T6" fmla="*/ 0 w 822"/>
                  <a:gd name="T7" fmla="*/ 87 h 2334"/>
                  <a:gd name="T8" fmla="*/ 278 w 822"/>
                  <a:gd name="T9" fmla="*/ 2334 h 2334"/>
                  <a:gd name="T10" fmla="*/ 0 w 822"/>
                  <a:gd name="T11" fmla="*/ 0 h 2334"/>
                  <a:gd name="T12" fmla="*/ 822 w 822"/>
                  <a:gd name="T13" fmla="*/ 2334 h 2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822" h="2334">
                    <a:moveTo>
                      <a:pt x="278" y="2334"/>
                    </a:moveTo>
                    <a:lnTo>
                      <a:pt x="822" y="1990"/>
                    </a:lnTo>
                    <a:lnTo>
                      <a:pt x="150" y="0"/>
                    </a:lnTo>
                    <a:lnTo>
                      <a:pt x="0" y="87"/>
                    </a:lnTo>
                    <a:lnTo>
                      <a:pt x="278" y="2334"/>
                    </a:lnTo>
                    <a:close/>
                  </a:path>
                </a:pathLst>
              </a:custGeom>
              <a:solidFill>
                <a:srgbClr val="FFCC00">
                  <a:alpha val="50000"/>
                </a:srgbClr>
              </a:solidFill>
              <a:ln w="324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7" name="Freeform 51"/>
              <p:cNvSpPr>
                <a:spLocks noChangeArrowheads="1"/>
              </p:cNvSpPr>
              <p:nvPr/>
            </p:nvSpPr>
            <p:spPr bwMode="auto">
              <a:xfrm>
                <a:off x="3360" y="1698"/>
                <a:ext cx="1206" cy="2265"/>
              </a:xfrm>
              <a:custGeom>
                <a:avLst/>
                <a:gdLst>
                  <a:gd name="T0" fmla="*/ 0 w 1095"/>
                  <a:gd name="T1" fmla="*/ 64 h 2056"/>
                  <a:gd name="T2" fmla="*/ 676 w 1095"/>
                  <a:gd name="T3" fmla="*/ 2056 h 2056"/>
                  <a:gd name="T4" fmla="*/ 1095 w 1095"/>
                  <a:gd name="T5" fmla="*/ 1787 h 2056"/>
                  <a:gd name="T6" fmla="*/ 105 w 1095"/>
                  <a:gd name="T7" fmla="*/ 0 h 2056"/>
                  <a:gd name="T8" fmla="*/ 0 w 1095"/>
                  <a:gd name="T9" fmla="*/ 64 h 2056"/>
                  <a:gd name="T10" fmla="*/ 0 w 1095"/>
                  <a:gd name="T11" fmla="*/ 0 h 2056"/>
                  <a:gd name="T12" fmla="*/ 1095 w 1095"/>
                  <a:gd name="T13" fmla="*/ 2056 h 2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095" h="2056">
                    <a:moveTo>
                      <a:pt x="0" y="64"/>
                    </a:moveTo>
                    <a:lnTo>
                      <a:pt x="676" y="2056"/>
                    </a:lnTo>
                    <a:lnTo>
                      <a:pt x="1095" y="1787"/>
                    </a:lnTo>
                    <a:lnTo>
                      <a:pt x="105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CCFF">
                  <a:alpha val="50000"/>
                </a:srgbClr>
              </a:solidFill>
              <a:ln w="324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8" name="Freeform 52"/>
              <p:cNvSpPr>
                <a:spLocks noChangeArrowheads="1"/>
              </p:cNvSpPr>
              <p:nvPr/>
            </p:nvSpPr>
            <p:spPr bwMode="auto">
              <a:xfrm>
                <a:off x="3622" y="1541"/>
                <a:ext cx="1860" cy="1826"/>
              </a:xfrm>
              <a:custGeom>
                <a:avLst/>
                <a:gdLst>
                  <a:gd name="T0" fmla="*/ 0 w 1705"/>
                  <a:gd name="T1" fmla="*/ 69 h 1661"/>
                  <a:gd name="T2" fmla="*/ 1295 w 1705"/>
                  <a:gd name="T3" fmla="*/ 1661 h 1661"/>
                  <a:gd name="T4" fmla="*/ 1705 w 1705"/>
                  <a:gd name="T5" fmla="*/ 1401 h 1661"/>
                  <a:gd name="T6" fmla="*/ 110 w 1705"/>
                  <a:gd name="T7" fmla="*/ 0 h 1661"/>
                  <a:gd name="T8" fmla="*/ 0 w 1705"/>
                  <a:gd name="T9" fmla="*/ 69 h 1661"/>
                  <a:gd name="T10" fmla="*/ 0 w 1705"/>
                  <a:gd name="T11" fmla="*/ 0 h 1661"/>
                  <a:gd name="T12" fmla="*/ 1705 w 1705"/>
                  <a:gd name="T13" fmla="*/ 1661 h 1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705" h="1661">
                    <a:moveTo>
                      <a:pt x="0" y="69"/>
                    </a:moveTo>
                    <a:lnTo>
                      <a:pt x="1295" y="1661"/>
                    </a:lnTo>
                    <a:lnTo>
                      <a:pt x="1705" y="1401"/>
                    </a:lnTo>
                    <a:lnTo>
                      <a:pt x="110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324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9" name="Text Box 53"/>
              <p:cNvSpPr txBox="1">
                <a:spLocks noChangeArrowheads="1"/>
              </p:cNvSpPr>
              <p:nvPr/>
            </p:nvSpPr>
            <p:spPr bwMode="auto">
              <a:xfrm rot="19560000">
                <a:off x="3567" y="2535"/>
                <a:ext cx="816" cy="21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656650" algn="l"/>
                  </a:tabLst>
                </a:pPr>
                <a:r>
                  <a:rPr lang="en-GB" sz="1400" dirty="0" smtClean="0">
                    <a:solidFill>
                      <a:srgbClr val="000000"/>
                    </a:solidFill>
                    <a:latin typeface="+mn-lt"/>
                    <a:ea typeface="DejaVu LGC Sans" charset="0"/>
                    <a:cs typeface="DejaVu LGC Sans" charset="0"/>
                  </a:rPr>
                  <a:t>Operational</a:t>
                </a:r>
                <a:endParaRPr lang="en-GB" sz="1400" dirty="0">
                  <a:solidFill>
                    <a:srgbClr val="000000"/>
                  </a:solidFill>
                  <a:latin typeface="+mn-lt"/>
                  <a:ea typeface="DejaVu LGC Sans" charset="0"/>
                  <a:cs typeface="DejaVu LGC Sans" charset="0"/>
                </a:endParaRPr>
              </a:p>
            </p:txBody>
          </p:sp>
          <p:sp>
            <p:nvSpPr>
              <p:cNvPr id="9270" name="Text Box 54"/>
              <p:cNvSpPr txBox="1">
                <a:spLocks noChangeArrowheads="1"/>
              </p:cNvSpPr>
              <p:nvPr/>
            </p:nvSpPr>
            <p:spPr bwMode="auto">
              <a:xfrm rot="19560000">
                <a:off x="3497" y="3166"/>
                <a:ext cx="1692" cy="21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tabLst>
                    <a:tab pos="656650" algn="l"/>
                    <a:tab pos="1313299" algn="l"/>
                    <a:tab pos="1969949" algn="l"/>
                  </a:tabLst>
                </a:pPr>
                <a:r>
                  <a:rPr lang="en-GB" sz="1400" dirty="0" smtClean="0">
                    <a:solidFill>
                      <a:srgbClr val="000000"/>
                    </a:solidFill>
                    <a:latin typeface="+mj-lt"/>
                    <a:ea typeface="DejaVu LGC Sans" charset="0"/>
                    <a:cs typeface="DejaVu LGC Sans" charset="0"/>
                  </a:rPr>
                  <a:t>Tactical</a:t>
                </a:r>
                <a:endParaRPr lang="en-GB" sz="1400" dirty="0">
                  <a:solidFill>
                    <a:srgbClr val="000000"/>
                  </a:solidFill>
                  <a:latin typeface="+mj-lt"/>
                  <a:ea typeface="DejaVu LGC Sans" charset="0"/>
                  <a:cs typeface="DejaVu LGC Sans" charset="0"/>
                </a:endParaRPr>
              </a:p>
            </p:txBody>
          </p:sp>
          <p:sp>
            <p:nvSpPr>
              <p:cNvPr id="9271" name="Text Box 55"/>
              <p:cNvSpPr txBox="1">
                <a:spLocks noChangeArrowheads="1"/>
              </p:cNvSpPr>
              <p:nvPr/>
            </p:nvSpPr>
            <p:spPr bwMode="auto">
              <a:xfrm rot="19620000">
                <a:off x="3343" y="1984"/>
                <a:ext cx="658" cy="21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656650" algn="l"/>
                    <a:tab pos="1313299" algn="l"/>
                  </a:tabLst>
                </a:pPr>
                <a:r>
                  <a:rPr lang="en-GB" sz="1400" dirty="0" smtClean="0">
                    <a:solidFill>
                      <a:srgbClr val="000000"/>
                    </a:solidFill>
                    <a:latin typeface="+mj-lt"/>
                    <a:ea typeface="DejaVu LGC Sans" charset="0"/>
                    <a:cs typeface="DejaVu LGC Sans" charset="0"/>
                  </a:rPr>
                  <a:t>Strategic</a:t>
                </a:r>
                <a:endParaRPr lang="en-GB" sz="1400" dirty="0">
                  <a:solidFill>
                    <a:srgbClr val="000000"/>
                  </a:solidFill>
                  <a:latin typeface="+mj-lt"/>
                  <a:ea typeface="DejaVu LGC Sans" charset="0"/>
                  <a:cs typeface="DejaVu LGC Sans" charset="0"/>
                </a:endParaRPr>
              </a:p>
            </p:txBody>
          </p:sp>
          <p:sp>
            <p:nvSpPr>
              <p:cNvPr id="9272" name="Text Box 56"/>
              <p:cNvSpPr txBox="1">
                <a:spLocks noChangeArrowheads="1"/>
              </p:cNvSpPr>
              <p:nvPr/>
            </p:nvSpPr>
            <p:spPr bwMode="auto">
              <a:xfrm rot="19680000" flipH="1">
                <a:off x="3063" y="1429"/>
                <a:ext cx="627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2" name="Freeform 81"/>
          <p:cNvSpPr/>
          <p:nvPr/>
        </p:nvSpPr>
        <p:spPr bwMode="auto">
          <a:xfrm>
            <a:off x="1809750" y="2524125"/>
            <a:ext cx="5524500" cy="2790825"/>
          </a:xfrm>
          <a:custGeom>
            <a:avLst/>
            <a:gdLst>
              <a:gd name="connsiteX0" fmla="*/ 1400175 w 5524500"/>
              <a:gd name="connsiteY0" fmla="*/ 342900 h 2790825"/>
              <a:gd name="connsiteX1" fmla="*/ 0 w 5524500"/>
              <a:gd name="connsiteY1" fmla="*/ 2076450 h 2790825"/>
              <a:gd name="connsiteX2" fmla="*/ 3209925 w 5524500"/>
              <a:gd name="connsiteY2" fmla="*/ 2790825 h 2790825"/>
              <a:gd name="connsiteX3" fmla="*/ 5524500 w 5524500"/>
              <a:gd name="connsiteY3" fmla="*/ 1314450 h 2790825"/>
              <a:gd name="connsiteX4" fmla="*/ 4019550 w 5524500"/>
              <a:gd name="connsiteY4" fmla="*/ 0 h 2790825"/>
              <a:gd name="connsiteX5" fmla="*/ 2933700 w 5524500"/>
              <a:gd name="connsiteY5" fmla="*/ 600075 h 2790825"/>
              <a:gd name="connsiteX6" fmla="*/ 1400175 w 5524500"/>
              <a:gd name="connsiteY6" fmla="*/ 342900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4500" h="2790825">
                <a:moveTo>
                  <a:pt x="1400175" y="342900"/>
                </a:moveTo>
                <a:lnTo>
                  <a:pt x="0" y="2076450"/>
                </a:lnTo>
                <a:lnTo>
                  <a:pt x="3209925" y="2790825"/>
                </a:lnTo>
                <a:lnTo>
                  <a:pt x="5524500" y="1314450"/>
                </a:lnTo>
                <a:lnTo>
                  <a:pt x="4019550" y="0"/>
                </a:lnTo>
                <a:lnTo>
                  <a:pt x="2933700" y="600075"/>
                </a:lnTo>
                <a:lnTo>
                  <a:pt x="1400175" y="34290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44000"/>
            </a:schemeClr>
          </a:solidFill>
          <a:ln w="50800">
            <a:noFill/>
            <a:round/>
            <a:headEnd type="diamond" w="med" len="med"/>
            <a:tailEnd type="stealth" w="med" len="med"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180975" y="971550"/>
            <a:ext cx="8820150" cy="9525"/>
          </a:xfrm>
          <a:prstGeom prst="line">
            <a:avLst/>
          </a:prstGeom>
          <a:solidFill>
            <a:srgbClr val="FF0000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Title 87"/>
          <p:cNvSpPr>
            <a:spLocks noGrp="1"/>
          </p:cNvSpPr>
          <p:nvPr>
            <p:ph type="title"/>
          </p:nvPr>
        </p:nvSpPr>
        <p:spPr>
          <a:xfrm>
            <a:off x="1228725" y="0"/>
            <a:ext cx="6553200" cy="1066800"/>
          </a:xfrm>
        </p:spPr>
        <p:txBody>
          <a:bodyPr/>
          <a:lstStyle/>
          <a:p>
            <a:r>
              <a:rPr lang="en-US" sz="2400" dirty="0" smtClean="0"/>
              <a:t>Analysis</a:t>
            </a:r>
            <a:endParaRPr lang="en-US" sz="2400" dirty="0"/>
          </a:p>
        </p:txBody>
      </p:sp>
      <p:sp>
        <p:nvSpPr>
          <p:cNvPr id="90" name="Freeform 89"/>
          <p:cNvSpPr/>
          <p:nvPr/>
        </p:nvSpPr>
        <p:spPr bwMode="auto">
          <a:xfrm>
            <a:off x="1285875" y="1343025"/>
            <a:ext cx="3219450" cy="4133850"/>
          </a:xfrm>
          <a:custGeom>
            <a:avLst/>
            <a:gdLst>
              <a:gd name="connsiteX0" fmla="*/ 3219450 w 3219450"/>
              <a:gd name="connsiteY0" fmla="*/ 0 h 4133850"/>
              <a:gd name="connsiteX1" fmla="*/ 0 w 3219450"/>
              <a:gd name="connsiteY1" fmla="*/ 3914775 h 4133850"/>
              <a:gd name="connsiteX2" fmla="*/ 904875 w 3219450"/>
              <a:gd name="connsiteY2" fmla="*/ 4133850 h 4133850"/>
              <a:gd name="connsiteX3" fmla="*/ 3219450 w 3219450"/>
              <a:gd name="connsiteY3" fmla="*/ 0 h 413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9450" h="4133850">
                <a:moveTo>
                  <a:pt x="3219450" y="0"/>
                </a:moveTo>
                <a:lnTo>
                  <a:pt x="0" y="3914775"/>
                </a:lnTo>
                <a:lnTo>
                  <a:pt x="904875" y="4133850"/>
                </a:lnTo>
                <a:lnTo>
                  <a:pt x="3219450" y="0"/>
                </a:lnTo>
                <a:close/>
              </a:path>
            </a:pathLst>
          </a:custGeom>
          <a:noFill/>
          <a:ln w="50800">
            <a:solidFill>
              <a:srgbClr val="00FF00"/>
            </a:solidFill>
            <a:round/>
            <a:headEnd type="diamond" w="med" len="med"/>
            <a:tailEnd type="stealth" w="med" len="med"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2" name="Footer Placeholder 6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ROLANDS &amp; ASSOCIATES Corporation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 bwMode="auto">
          <a:xfrm>
            <a:off x="0" y="0"/>
            <a:ext cx="9026013" cy="1789471"/>
          </a:xfrm>
          <a:prstGeom prst="rect">
            <a:avLst/>
          </a:prstGeom>
          <a:solidFill>
            <a:srgbClr val="E2FDBF"/>
          </a:solidFill>
          <a:ln w="50800">
            <a:noFill/>
            <a:round/>
            <a:headEnd type="diamond" w="med" len="med"/>
            <a:tailEnd type="stealth" w="med" len="med"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1520" y="1335020"/>
            <a:ext cx="9142560" cy="5279594"/>
            <a:chOff x="-8" y="952"/>
            <a:chExt cx="6349" cy="36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894" y="952"/>
              <a:ext cx="2660" cy="3552"/>
              <a:chOff x="894" y="952"/>
              <a:chExt cx="2660" cy="3552"/>
            </a:xfrm>
          </p:grpSpPr>
          <p:grpSp>
            <p:nvGrpSpPr>
              <p:cNvPr id="4" name="Group 3"/>
              <p:cNvGrpSpPr>
                <a:grpSpLocks/>
              </p:cNvGrpSpPr>
              <p:nvPr/>
            </p:nvGrpSpPr>
            <p:grpSpPr bwMode="auto">
              <a:xfrm>
                <a:off x="894" y="952"/>
                <a:ext cx="2660" cy="3390"/>
                <a:chOff x="894" y="952"/>
                <a:chExt cx="2660" cy="3390"/>
              </a:xfrm>
            </p:grpSpPr>
            <p:grpSp>
              <p:nvGrpSpPr>
                <p:cNvPr id="5" name="Group 4"/>
                <p:cNvGrpSpPr>
                  <a:grpSpLocks/>
                </p:cNvGrpSpPr>
                <p:nvPr/>
              </p:nvGrpSpPr>
              <p:grpSpPr bwMode="auto">
                <a:xfrm>
                  <a:off x="894" y="952"/>
                  <a:ext cx="2660" cy="3390"/>
                  <a:chOff x="894" y="952"/>
                  <a:chExt cx="2660" cy="3390"/>
                </a:xfrm>
              </p:grpSpPr>
              <p:sp>
                <p:nvSpPr>
                  <p:cNvPr id="9221" name="Freeform 5"/>
                  <p:cNvSpPr>
                    <a:spLocks noChangeArrowheads="1"/>
                  </p:cNvSpPr>
                  <p:nvPr/>
                </p:nvSpPr>
                <p:spPr bwMode="auto">
                  <a:xfrm>
                    <a:off x="894" y="952"/>
                    <a:ext cx="2660" cy="3390"/>
                  </a:xfrm>
                  <a:custGeom>
                    <a:avLst/>
                    <a:gdLst>
                      <a:gd name="T0" fmla="*/ 0 w 2414"/>
                      <a:gd name="T1" fmla="*/ 2471 h 3076"/>
                      <a:gd name="T2" fmla="*/ 2414 w 2414"/>
                      <a:gd name="T3" fmla="*/ 3076 h 3076"/>
                      <a:gd name="T4" fmla="*/ 2038 w 2414"/>
                      <a:gd name="T5" fmla="*/ 0 h 3076"/>
                      <a:gd name="T6" fmla="*/ 0 w 2414"/>
                      <a:gd name="T7" fmla="*/ 2471 h 3076"/>
                      <a:gd name="T8" fmla="*/ 0 w 2414"/>
                      <a:gd name="T9" fmla="*/ 0 h 3076"/>
                      <a:gd name="T10" fmla="*/ 2414 w 2414"/>
                      <a:gd name="T11" fmla="*/ 3076 h 30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414" h="3076">
                        <a:moveTo>
                          <a:pt x="0" y="2471"/>
                        </a:moveTo>
                        <a:lnTo>
                          <a:pt x="2414" y="3076"/>
                        </a:lnTo>
                        <a:lnTo>
                          <a:pt x="2038" y="0"/>
                        </a:lnTo>
                        <a:lnTo>
                          <a:pt x="0" y="2471"/>
                        </a:lnTo>
                        <a:close/>
                      </a:path>
                    </a:pathLst>
                  </a:custGeom>
                  <a:solidFill>
                    <a:srgbClr val="3366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 dirty="0"/>
                  </a:p>
                </p:txBody>
              </p:sp>
              <p:sp>
                <p:nvSpPr>
                  <p:cNvPr id="9222" name="Freeform 6"/>
                  <p:cNvSpPr>
                    <a:spLocks noChangeArrowheads="1"/>
                  </p:cNvSpPr>
                  <p:nvPr/>
                </p:nvSpPr>
                <p:spPr bwMode="auto">
                  <a:xfrm>
                    <a:off x="2111" y="969"/>
                    <a:ext cx="1016" cy="3025"/>
                  </a:xfrm>
                  <a:custGeom>
                    <a:avLst/>
                    <a:gdLst>
                      <a:gd name="T0" fmla="*/ 923 w 923"/>
                      <a:gd name="T1" fmla="*/ 0 h 2745"/>
                      <a:gd name="T2" fmla="*/ 0 w 923"/>
                      <a:gd name="T3" fmla="*/ 2745 h 2745"/>
                      <a:gd name="T4" fmla="*/ 0 w 923"/>
                      <a:gd name="T5" fmla="*/ 0 h 2745"/>
                      <a:gd name="T6" fmla="*/ 923 w 923"/>
                      <a:gd name="T7" fmla="*/ 2745 h 27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T4" t="T5" r="T6" b="T7"/>
                    <a:pathLst>
                      <a:path w="923" h="2745">
                        <a:moveTo>
                          <a:pt x="923" y="0"/>
                        </a:moveTo>
                        <a:lnTo>
                          <a:pt x="0" y="2745"/>
                        </a:lnTo>
                      </a:path>
                    </a:pathLst>
                  </a:custGeom>
                  <a:solidFill>
                    <a:srgbClr val="3366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23" name="Freeform 7"/>
                  <p:cNvSpPr>
                    <a:spLocks noChangeArrowheads="1"/>
                  </p:cNvSpPr>
                  <p:nvPr/>
                </p:nvSpPr>
                <p:spPr bwMode="auto">
                  <a:xfrm>
                    <a:off x="1506" y="968"/>
                    <a:ext cx="1620" cy="2874"/>
                  </a:xfrm>
                  <a:custGeom>
                    <a:avLst/>
                    <a:gdLst>
                      <a:gd name="T0" fmla="*/ 1470 w 1470"/>
                      <a:gd name="T1" fmla="*/ 0 h 2608"/>
                      <a:gd name="T2" fmla="*/ 0 w 1470"/>
                      <a:gd name="T3" fmla="*/ 2608 h 2608"/>
                      <a:gd name="T4" fmla="*/ 0 w 1470"/>
                      <a:gd name="T5" fmla="*/ 0 h 2608"/>
                      <a:gd name="T6" fmla="*/ 1470 w 1470"/>
                      <a:gd name="T7" fmla="*/ 2608 h 26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T4" t="T5" r="T6" b="T7"/>
                    <a:pathLst>
                      <a:path w="1470" h="2608">
                        <a:moveTo>
                          <a:pt x="1470" y="0"/>
                        </a:moveTo>
                        <a:lnTo>
                          <a:pt x="0" y="2608"/>
                        </a:lnTo>
                      </a:path>
                    </a:pathLst>
                  </a:custGeom>
                  <a:solidFill>
                    <a:srgbClr val="3366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24" name="Freeform 8"/>
                  <p:cNvSpPr>
                    <a:spLocks noChangeArrowheads="1"/>
                  </p:cNvSpPr>
                  <p:nvPr/>
                </p:nvSpPr>
                <p:spPr bwMode="auto">
                  <a:xfrm>
                    <a:off x="2783" y="967"/>
                    <a:ext cx="345" cy="3199"/>
                  </a:xfrm>
                  <a:custGeom>
                    <a:avLst/>
                    <a:gdLst>
                      <a:gd name="T0" fmla="*/ 314 w 314"/>
                      <a:gd name="T1" fmla="*/ 0 h 2903"/>
                      <a:gd name="T2" fmla="*/ 0 w 314"/>
                      <a:gd name="T3" fmla="*/ 2903 h 2903"/>
                      <a:gd name="T4" fmla="*/ 0 w 314"/>
                      <a:gd name="T5" fmla="*/ 0 h 2903"/>
                      <a:gd name="T6" fmla="*/ 314 w 314"/>
                      <a:gd name="T7" fmla="*/ 2903 h 29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T4" t="T5" r="T6" b="T7"/>
                    <a:pathLst>
                      <a:path w="314" h="2903">
                        <a:moveTo>
                          <a:pt x="314" y="0"/>
                        </a:moveTo>
                        <a:lnTo>
                          <a:pt x="0" y="2903"/>
                        </a:lnTo>
                      </a:path>
                    </a:pathLst>
                  </a:custGeom>
                  <a:solidFill>
                    <a:srgbClr val="3366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9"/>
                <p:cNvGrpSpPr>
                  <a:grpSpLocks/>
                </p:cNvGrpSpPr>
                <p:nvPr/>
              </p:nvGrpSpPr>
              <p:grpSpPr bwMode="auto">
                <a:xfrm>
                  <a:off x="2084" y="1428"/>
                  <a:ext cx="1125" cy="2609"/>
                  <a:chOff x="2084" y="1428"/>
                  <a:chExt cx="1125" cy="2609"/>
                </a:xfrm>
              </p:grpSpPr>
              <p:sp>
                <p:nvSpPr>
                  <p:cNvPr id="9226" name="Text Box 10"/>
                  <p:cNvSpPr txBox="1">
                    <a:spLocks noChangeArrowheads="1"/>
                  </p:cNvSpPr>
                  <p:nvPr/>
                </p:nvSpPr>
                <p:spPr bwMode="auto">
                  <a:xfrm rot="18292450">
                    <a:off x="1402" y="2323"/>
                    <a:ext cx="1515" cy="15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vert="vert" wrap="square" lIns="90000" tIns="46800" rIns="90000" bIns="46800">
                    <a:spAutoFit/>
                  </a:bodyPr>
                  <a:lstStyle/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</a:tabLst>
                    </a:pPr>
                    <a:r>
                      <a:rPr lang="it-IT" sz="1600" dirty="0" smtClean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Analysi</a:t>
                    </a:r>
                    <a:r>
                      <a:rPr lang="it-IT" dirty="0" smtClean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s</a:t>
                    </a:r>
                    <a:endParaRPr lang="it-IT" dirty="0">
                      <a:solidFill>
                        <a:srgbClr val="FFFF00"/>
                      </a:solidFill>
                      <a:latin typeface="+mn-lt"/>
                      <a:ea typeface="DejaVu LGC Sans" charset="0"/>
                      <a:cs typeface="DejaVu LGC Sans" charset="0"/>
                    </a:endParaRPr>
                  </a:p>
                </p:txBody>
              </p:sp>
              <p:sp>
                <p:nvSpPr>
                  <p:cNvPr id="9227" name="Text Box 11"/>
                  <p:cNvSpPr txBox="1">
                    <a:spLocks noChangeArrowheads="1"/>
                  </p:cNvSpPr>
                  <p:nvPr/>
                </p:nvSpPr>
                <p:spPr bwMode="auto">
                  <a:xfrm rot="17640000">
                    <a:off x="1213" y="2577"/>
                    <a:ext cx="2395" cy="109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square" lIns="90000" tIns="46800" rIns="90000" bIns="46800">
                    <a:spAutoFit/>
                  </a:bodyPr>
                  <a:lstStyle/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A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C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Q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U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I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S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I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T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I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O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 smtClean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N</a:t>
                    </a:r>
                    <a:endParaRPr lang="it-IT" sz="1400" dirty="0">
                      <a:solidFill>
                        <a:srgbClr val="FFFF00"/>
                      </a:solidFill>
                      <a:latin typeface="+mn-lt"/>
                      <a:ea typeface="DejaVu LGC Sans" charset="0"/>
                      <a:cs typeface="DejaVu LGC Sans" charset="0"/>
                    </a:endParaRPr>
                  </a:p>
                </p:txBody>
              </p:sp>
              <p:sp>
                <p:nvSpPr>
                  <p:cNvPr id="9228" name="Text Box 12"/>
                  <p:cNvSpPr txBox="1">
                    <a:spLocks noChangeArrowheads="1"/>
                  </p:cNvSpPr>
                  <p:nvPr/>
                </p:nvSpPr>
                <p:spPr bwMode="auto">
                  <a:xfrm rot="16140000">
                    <a:off x="1962" y="2764"/>
                    <a:ext cx="2395" cy="98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lIns="90000" tIns="46800" rIns="90000" bIns="46800">
                    <a:spAutoFit/>
                  </a:bodyPr>
                  <a:lstStyle/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O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P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S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endParaRPr lang="it-IT" sz="1400" dirty="0">
                      <a:solidFill>
                        <a:srgbClr val="FFFF00"/>
                      </a:solidFill>
                      <a:latin typeface="+mn-lt"/>
                      <a:ea typeface="DejaVu LGC Sans" charset="0"/>
                      <a:cs typeface="DejaVu LGC Sans" charset="0"/>
                    </a:endParaRP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S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U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P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P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O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R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 smtClean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T</a:t>
                    </a:r>
                    <a:endParaRPr lang="it-IT" sz="1400" dirty="0">
                      <a:solidFill>
                        <a:srgbClr val="FFFF00"/>
                      </a:solidFill>
                      <a:latin typeface="+mn-lt"/>
                      <a:ea typeface="DejaVu LGC Sans" charset="0"/>
                      <a:cs typeface="DejaVu LGC Sans" charset="0"/>
                    </a:endParaRPr>
                  </a:p>
                </p:txBody>
              </p:sp>
              <p:sp>
                <p:nvSpPr>
                  <p:cNvPr id="9230" name="Text Box 14"/>
                  <p:cNvSpPr txBox="1">
                    <a:spLocks noChangeArrowheads="1"/>
                  </p:cNvSpPr>
                  <p:nvPr/>
                </p:nvSpPr>
                <p:spPr bwMode="auto">
                  <a:xfrm rot="812790">
                    <a:off x="2590" y="1428"/>
                    <a:ext cx="276" cy="2609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vert="vert270" wrap="square" lIns="90000" tIns="46800" rIns="90000" bIns="46800" anchor="ctr">
                    <a:spAutoFit/>
                  </a:bodyPr>
                  <a:lstStyle/>
                  <a:p>
                    <a:pPr algn="ctr">
                      <a:spcBef>
                        <a:spcPts val="680"/>
                      </a:spcBef>
                    </a:pPr>
                    <a:r>
                      <a:rPr lang="it-IT" sz="1400" dirty="0" smtClean="0">
                        <a:solidFill>
                          <a:srgbClr val="FFFF00"/>
                        </a:solidFill>
                        <a:latin typeface="+mj-lt"/>
                        <a:ea typeface="DejaVu LGC Sans" charset="0"/>
                        <a:cs typeface="DejaVu LGC Sans" charset="0"/>
                      </a:rPr>
                      <a:t>Training                     Exercise</a:t>
                    </a:r>
                    <a:endParaRPr lang="it-IT" sz="1400" dirty="0">
                      <a:solidFill>
                        <a:srgbClr val="FFFF00"/>
                      </a:solidFill>
                      <a:latin typeface="+mj-lt"/>
                      <a:ea typeface="DejaVu LGC Sans" charset="0"/>
                      <a:cs typeface="DejaVu LGC Sans" charset="0"/>
                    </a:endParaRPr>
                  </a:p>
                </p:txBody>
              </p:sp>
            </p:grpSp>
          </p:grpSp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899" y="3896"/>
                <a:ext cx="2414" cy="608"/>
                <a:chOff x="899" y="3896"/>
                <a:chExt cx="2414" cy="608"/>
              </a:xfrm>
            </p:grpSpPr>
            <p:sp>
              <p:nvSpPr>
                <p:cNvPr id="9232" name="Line 16"/>
                <p:cNvSpPr>
                  <a:spLocks noChangeShapeType="1"/>
                </p:cNvSpPr>
                <p:nvPr/>
              </p:nvSpPr>
              <p:spPr bwMode="auto">
                <a:xfrm flipH="1" flipV="1">
                  <a:off x="899" y="3896"/>
                  <a:ext cx="2414" cy="608"/>
                </a:xfrm>
                <a:prstGeom prst="line">
                  <a:avLst/>
                </a:prstGeom>
                <a:noFill/>
                <a:ln w="57240">
                  <a:solidFill>
                    <a:schemeClr val="accent6">
                      <a:lumMod val="60000"/>
                      <a:lumOff val="4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3" name="Text Box 17"/>
                <p:cNvSpPr txBox="1">
                  <a:spLocks noChangeArrowheads="1"/>
                </p:cNvSpPr>
                <p:nvPr/>
              </p:nvSpPr>
              <p:spPr bwMode="auto">
                <a:xfrm rot="840000" flipH="1">
                  <a:off x="1380" y="4092"/>
                  <a:ext cx="1315" cy="183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algn="ctr">
                    <a:spcBef>
                      <a:spcPts val="680"/>
                    </a:spcBef>
                    <a:tabLst>
                      <a:tab pos="656650" algn="l"/>
                      <a:tab pos="1313299" algn="l"/>
                    </a:tabLst>
                  </a:pPr>
                  <a:r>
                    <a:rPr lang="it-IT" sz="1100" dirty="0">
                      <a:solidFill>
                        <a:srgbClr val="000000"/>
                      </a:solidFill>
                      <a:ea typeface="DejaVu LGC Sans" charset="0"/>
                      <a:cs typeface="DejaVu LGC Sans" charset="0"/>
                    </a:rPr>
                    <a:t>Functional Areas</a:t>
                  </a:r>
                </a:p>
              </p:txBody>
            </p:sp>
          </p:grpSp>
        </p:grpSp>
        <p:sp>
          <p:nvSpPr>
            <p:cNvPr id="9234" name="Text Box 18"/>
            <p:cNvSpPr txBox="1">
              <a:spLocks noChangeArrowheads="1"/>
            </p:cNvSpPr>
            <p:nvPr/>
          </p:nvSpPr>
          <p:spPr bwMode="auto">
            <a:xfrm>
              <a:off x="-8" y="4428"/>
              <a:ext cx="6349" cy="1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9273" name="AutoShape 57"/>
          <p:cNvCxnSpPr>
            <a:cxnSpLocks noChangeShapeType="1"/>
          </p:cNvCxnSpPr>
          <p:nvPr/>
        </p:nvCxnSpPr>
        <p:spPr bwMode="auto">
          <a:xfrm flipH="1">
            <a:off x="3597120" y="846809"/>
            <a:ext cx="1272960" cy="427725"/>
          </a:xfrm>
          <a:prstGeom prst="bentConnector3">
            <a:avLst>
              <a:gd name="adj1" fmla="val 50000"/>
            </a:avLst>
          </a:prstGeom>
          <a:noFill/>
          <a:ln w="9525">
            <a:noFill/>
            <a:round/>
            <a:headEnd/>
            <a:tailEnd/>
          </a:ln>
          <a:effectLst/>
        </p:spPr>
      </p:cxnSp>
      <p:sp>
        <p:nvSpPr>
          <p:cNvPr id="9278" name="Rectangle 62"/>
          <p:cNvSpPr>
            <a:spLocks noChangeArrowheads="1"/>
          </p:cNvSpPr>
          <p:nvPr/>
        </p:nvSpPr>
        <p:spPr bwMode="auto">
          <a:xfrm>
            <a:off x="276225" y="1387745"/>
            <a:ext cx="3048480" cy="1106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2452" rIns="81639" bIns="42452">
            <a:spAutoFit/>
          </a:bodyPr>
          <a:lstStyle/>
          <a:p>
            <a:pPr marL="483847" indent="-482408">
              <a:spcBef>
                <a:spcPts val="1089"/>
              </a:spcBef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GB" sz="1600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DejaVu LGC Sans" charset="0"/>
                <a:cs typeface="DejaVu LGC Sans" charset="0"/>
              </a:rPr>
              <a:t>- 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DejaVu LGC Sans" charset="0"/>
                <a:cs typeface="DejaVu LGC Sans" charset="0"/>
              </a:rPr>
              <a:t>Constructive Simulation</a:t>
            </a:r>
            <a:endParaRPr lang="en-GB" sz="1600" dirty="0">
              <a:solidFill>
                <a:schemeClr val="bg1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DejaVu LGC Sans" charset="0"/>
              <a:cs typeface="DejaVu LGC Sans" charset="0"/>
            </a:endParaRPr>
          </a:p>
          <a:p>
            <a:pPr marL="483847" indent="-482408">
              <a:spcBef>
                <a:spcPts val="1089"/>
              </a:spcBef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GB" sz="1600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DejaVu LGC Sans" charset="0"/>
                <a:cs typeface="DejaVu LGC Sans" charset="0"/>
              </a:rPr>
              <a:t>- 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DejaVu LGC Sans" charset="0"/>
                <a:cs typeface="DejaVu LGC Sans" charset="0"/>
              </a:rPr>
              <a:t>Operational Level (Joint)</a:t>
            </a:r>
            <a:endParaRPr lang="en-GB" sz="1600" dirty="0">
              <a:solidFill>
                <a:schemeClr val="bg1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DejaVu LGC Sans" charset="0"/>
              <a:cs typeface="DejaVu LGC Sans" charset="0"/>
            </a:endParaRPr>
          </a:p>
          <a:p>
            <a:pPr marL="483847" indent="-482408">
              <a:spcBef>
                <a:spcPts val="1089"/>
              </a:spcBef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GB" sz="1600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DejaVu LGC Sans" charset="0"/>
                <a:cs typeface="DejaVu LGC Sans" charset="0"/>
              </a:rPr>
              <a:t>- 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DejaVu LGC Sans" charset="0"/>
                <a:cs typeface="DejaVu LGC Sans" charset="0"/>
              </a:rPr>
              <a:t>Highly Aggregated Forces</a:t>
            </a:r>
            <a:endParaRPr lang="en-GB" sz="1600" dirty="0">
              <a:solidFill>
                <a:schemeClr val="bg1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DejaVu LGC Sans" charset="0"/>
              <a:cs typeface="DejaVu LGC Sans" charset="0"/>
            </a:endParaRPr>
          </a:p>
        </p:txBody>
      </p:sp>
      <p:grpSp>
        <p:nvGrpSpPr>
          <p:cNvPr id="8" name="Group 64"/>
          <p:cNvGrpSpPr/>
          <p:nvPr/>
        </p:nvGrpSpPr>
        <p:grpSpPr>
          <a:xfrm>
            <a:off x="2086017" y="1188661"/>
            <a:ext cx="6263654" cy="5210466"/>
            <a:chOff x="2007361" y="1216929"/>
            <a:chExt cx="6263654" cy="5210466"/>
          </a:xfrm>
        </p:grpSpPr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2007361" y="1216929"/>
              <a:ext cx="6196320" cy="5050611"/>
              <a:chOff x="1394" y="845"/>
              <a:chExt cx="4303" cy="3507"/>
            </a:xfrm>
          </p:grpSpPr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>
                <a:off x="1394" y="946"/>
                <a:ext cx="4096" cy="3406"/>
                <a:chOff x="1394" y="946"/>
                <a:chExt cx="4096" cy="3406"/>
              </a:xfrm>
            </p:grpSpPr>
            <p:grpSp>
              <p:nvGrpSpPr>
                <p:cNvPr id="11" name="Group 21"/>
                <p:cNvGrpSpPr>
                  <a:grpSpLocks/>
                </p:cNvGrpSpPr>
                <p:nvPr/>
              </p:nvGrpSpPr>
              <p:grpSpPr bwMode="auto">
                <a:xfrm>
                  <a:off x="1394" y="967"/>
                  <a:ext cx="4096" cy="3385"/>
                  <a:chOff x="1394" y="967"/>
                  <a:chExt cx="4096" cy="3385"/>
                </a:xfrm>
              </p:grpSpPr>
              <p:sp>
                <p:nvSpPr>
                  <p:cNvPr id="9238" name="Freeform 22"/>
                  <p:cNvSpPr>
                    <a:spLocks noChangeArrowheads="1"/>
                  </p:cNvSpPr>
                  <p:nvPr/>
                </p:nvSpPr>
                <p:spPr bwMode="auto">
                  <a:xfrm>
                    <a:off x="3083" y="967"/>
                    <a:ext cx="2407" cy="3385"/>
                  </a:xfrm>
                  <a:custGeom>
                    <a:avLst/>
                    <a:gdLst>
                      <a:gd name="T0" fmla="*/ 0 w 2184"/>
                      <a:gd name="T1" fmla="*/ 0 h 3072"/>
                      <a:gd name="T2" fmla="*/ 2184 w 2184"/>
                      <a:gd name="T3" fmla="*/ 1920 h 3072"/>
                      <a:gd name="T4" fmla="*/ 376 w 2184"/>
                      <a:gd name="T5" fmla="*/ 3072 h 3072"/>
                      <a:gd name="T6" fmla="*/ 0 w 2184"/>
                      <a:gd name="T7" fmla="*/ 0 h 3072"/>
                      <a:gd name="T8" fmla="*/ 0 w 2184"/>
                      <a:gd name="T9" fmla="*/ 0 h 3072"/>
                      <a:gd name="T10" fmla="*/ 2184 w 2184"/>
                      <a:gd name="T11" fmla="*/ 3072 h 30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84" h="3072">
                        <a:moveTo>
                          <a:pt x="0" y="0"/>
                        </a:moveTo>
                        <a:lnTo>
                          <a:pt x="2184" y="1920"/>
                        </a:lnTo>
                        <a:lnTo>
                          <a:pt x="376" y="307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66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43" name="Text Box 27"/>
                  <p:cNvSpPr txBox="1">
                    <a:spLocks noChangeArrowheads="1"/>
                  </p:cNvSpPr>
                  <p:nvPr/>
                </p:nvSpPr>
                <p:spPr bwMode="auto">
                  <a:xfrm rot="19560000">
                    <a:off x="3062" y="1445"/>
                    <a:ext cx="626" cy="183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pPr algn="ctr">
                      <a:tabLst>
                        <a:tab pos="656650" algn="l"/>
                      </a:tabLst>
                    </a:pPr>
                    <a:r>
                      <a:rPr lang="it-IT" sz="1100" dirty="0" smtClean="0">
                        <a:solidFill>
                          <a:srgbClr val="000000"/>
                        </a:solidFill>
                        <a:latin typeface="+mj-lt"/>
                        <a:ea typeface="DejaVu LGC Sans" charset="0"/>
                        <a:cs typeface="DejaVu LGC Sans" charset="0"/>
                      </a:rPr>
                      <a:t>Political</a:t>
                    </a:r>
                    <a:endParaRPr lang="it-IT" sz="1100" dirty="0">
                      <a:solidFill>
                        <a:srgbClr val="000000"/>
                      </a:solidFill>
                      <a:latin typeface="+mj-lt"/>
                      <a:ea typeface="DejaVu LGC Sans" charset="0"/>
                      <a:cs typeface="DejaVu LGC Sans" charset="0"/>
                    </a:endParaRPr>
                  </a:p>
                </p:txBody>
              </p:sp>
              <p:grpSp>
                <p:nvGrpSpPr>
                  <p:cNvPr id="12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394" y="1538"/>
                    <a:ext cx="3465" cy="1907"/>
                    <a:chOff x="1394" y="1538"/>
                    <a:chExt cx="3465" cy="1907"/>
                  </a:xfrm>
                </p:grpSpPr>
                <p:sp>
                  <p:nvSpPr>
                    <p:cNvPr id="9245" name="Freeform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94" y="3004"/>
                      <a:ext cx="1992" cy="440"/>
                    </a:xfrm>
                    <a:custGeom>
                      <a:avLst/>
                      <a:gdLst>
                        <a:gd name="T0" fmla="*/ 0 w 1808"/>
                        <a:gd name="T1" fmla="*/ 0 h 400"/>
                        <a:gd name="T2" fmla="*/ 1808 w 1808"/>
                        <a:gd name="T3" fmla="*/ 400 h 400"/>
                        <a:gd name="T4" fmla="*/ 0 w 1808"/>
                        <a:gd name="T5" fmla="*/ 0 h 400"/>
                        <a:gd name="T6" fmla="*/ 1808 w 1808"/>
                        <a:gd name="T7" fmla="*/ 400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T4" t="T5" r="T6" b="T7"/>
                      <a:pathLst>
                        <a:path w="1808" h="400">
                          <a:moveTo>
                            <a:pt x="0" y="0"/>
                          </a:moveTo>
                          <a:lnTo>
                            <a:pt x="1808" y="40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46" name="Freeform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2" y="2526"/>
                      <a:ext cx="1468" cy="919"/>
                    </a:xfrm>
                    <a:custGeom>
                      <a:avLst/>
                      <a:gdLst>
                        <a:gd name="T0" fmla="*/ 0 w 1332"/>
                        <a:gd name="T1" fmla="*/ 835 h 835"/>
                        <a:gd name="T2" fmla="*/ 1332 w 1332"/>
                        <a:gd name="T3" fmla="*/ 0 h 835"/>
                        <a:gd name="T4" fmla="*/ 0 w 1332"/>
                        <a:gd name="T5" fmla="*/ 0 h 835"/>
                        <a:gd name="T6" fmla="*/ 1332 w 1332"/>
                        <a:gd name="T7" fmla="*/ 835 h 8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T4" t="T5" r="T6" b="T7"/>
                      <a:pathLst>
                        <a:path w="1332" h="835">
                          <a:moveTo>
                            <a:pt x="0" y="835"/>
                          </a:moveTo>
                          <a:lnTo>
                            <a:pt x="1332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47" name="Freeform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5" y="1703"/>
                      <a:ext cx="715" cy="161"/>
                    </a:xfrm>
                    <a:custGeom>
                      <a:avLst/>
                      <a:gdLst>
                        <a:gd name="T0" fmla="*/ 0 w 650"/>
                        <a:gd name="T1" fmla="*/ 0 h 147"/>
                        <a:gd name="T2" fmla="*/ 650 w 650"/>
                        <a:gd name="T3" fmla="*/ 147 h 147"/>
                        <a:gd name="T4" fmla="*/ 0 w 650"/>
                        <a:gd name="T5" fmla="*/ 0 h 147"/>
                        <a:gd name="T6" fmla="*/ 650 w 650"/>
                        <a:gd name="T7" fmla="*/ 147 h 1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T4" t="T5" r="T6" b="T7"/>
                      <a:pathLst>
                        <a:path w="650" h="147">
                          <a:moveTo>
                            <a:pt x="0" y="0"/>
                          </a:moveTo>
                          <a:lnTo>
                            <a:pt x="650" y="147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48" name="Freeform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5" y="1538"/>
                      <a:ext cx="536" cy="328"/>
                    </a:xfrm>
                    <a:custGeom>
                      <a:avLst/>
                      <a:gdLst>
                        <a:gd name="T0" fmla="*/ 0 w 487"/>
                        <a:gd name="T1" fmla="*/ 298 h 298"/>
                        <a:gd name="T2" fmla="*/ 487 w 487"/>
                        <a:gd name="T3" fmla="*/ 0 h 298"/>
                        <a:gd name="T4" fmla="*/ 0 w 487"/>
                        <a:gd name="T5" fmla="*/ 0 h 298"/>
                        <a:gd name="T6" fmla="*/ 487 w 487"/>
                        <a:gd name="T7" fmla="*/ 298 h 2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T4" t="T5" r="T6" b="T7"/>
                      <a:pathLst>
                        <a:path w="487" h="298">
                          <a:moveTo>
                            <a:pt x="0" y="298"/>
                          </a:moveTo>
                          <a:lnTo>
                            <a:pt x="487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49" name="Freeform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41" y="2343"/>
                      <a:ext cx="1348" cy="303"/>
                    </a:xfrm>
                    <a:custGeom>
                      <a:avLst/>
                      <a:gdLst>
                        <a:gd name="T0" fmla="*/ 0 w 1224"/>
                        <a:gd name="T1" fmla="*/ 0 h 276"/>
                        <a:gd name="T2" fmla="*/ 1224 w 1224"/>
                        <a:gd name="T3" fmla="*/ 276 h 276"/>
                        <a:gd name="T4" fmla="*/ 0 w 1224"/>
                        <a:gd name="T5" fmla="*/ 0 h 276"/>
                        <a:gd name="T6" fmla="*/ 1224 w 1224"/>
                        <a:gd name="T7" fmla="*/ 276 h 2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T4" t="T5" r="T6" b="T7"/>
                      <a:pathLst>
                        <a:path w="1224" h="276">
                          <a:moveTo>
                            <a:pt x="0" y="0"/>
                          </a:moveTo>
                          <a:lnTo>
                            <a:pt x="1224" y="276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50" name="Freeform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90" y="2027"/>
                      <a:ext cx="1005" cy="619"/>
                    </a:xfrm>
                    <a:custGeom>
                      <a:avLst/>
                      <a:gdLst>
                        <a:gd name="T0" fmla="*/ 0 w 912"/>
                        <a:gd name="T1" fmla="*/ 563 h 563"/>
                        <a:gd name="T2" fmla="*/ 912 w 912"/>
                        <a:gd name="T3" fmla="*/ 0 h 563"/>
                        <a:gd name="T4" fmla="*/ 0 w 912"/>
                        <a:gd name="T5" fmla="*/ 0 h 563"/>
                        <a:gd name="T6" fmla="*/ 912 w 912"/>
                        <a:gd name="T7" fmla="*/ 563 h 5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T4" t="T5" r="T6" b="T7"/>
                      <a:pathLst>
                        <a:path w="912" h="563">
                          <a:moveTo>
                            <a:pt x="0" y="563"/>
                          </a:moveTo>
                          <a:lnTo>
                            <a:pt x="912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9251" name="Freeform 35"/>
                <p:cNvSpPr>
                  <a:spLocks noChangeArrowheads="1"/>
                </p:cNvSpPr>
                <p:nvPr/>
              </p:nvSpPr>
              <p:spPr bwMode="auto">
                <a:xfrm>
                  <a:off x="3073" y="960"/>
                  <a:ext cx="1484" cy="2692"/>
                </a:xfrm>
                <a:custGeom>
                  <a:avLst/>
                  <a:gdLst>
                    <a:gd name="T0" fmla="*/ 738 w 1468"/>
                    <a:gd name="T1" fmla="*/ 4990 h 2206"/>
                    <a:gd name="T2" fmla="*/ 0 w 1468"/>
                    <a:gd name="T3" fmla="*/ 0 h 2206"/>
                    <a:gd name="T4" fmla="*/ 0 w 1468"/>
                    <a:gd name="T5" fmla="*/ 0 h 2206"/>
                    <a:gd name="T6" fmla="*/ 1468 w 1468"/>
                    <a:gd name="T7" fmla="*/ 2206 h 2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T4" t="T5" r="T6" b="T7"/>
                  <a:pathLst>
                    <a:path w="1468" h="2206">
                      <a:moveTo>
                        <a:pt x="1468" y="220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2" name="Freeform 36"/>
                <p:cNvSpPr>
                  <a:spLocks noChangeArrowheads="1"/>
                </p:cNvSpPr>
                <p:nvPr/>
              </p:nvSpPr>
              <p:spPr bwMode="auto">
                <a:xfrm>
                  <a:off x="3081" y="958"/>
                  <a:ext cx="1024" cy="3016"/>
                </a:xfrm>
                <a:custGeom>
                  <a:avLst/>
                  <a:gdLst>
                    <a:gd name="T0" fmla="*/ 0 w 930"/>
                    <a:gd name="T1" fmla="*/ 0 h 2737"/>
                    <a:gd name="T2" fmla="*/ 930 w 930"/>
                    <a:gd name="T3" fmla="*/ 2737 h 2737"/>
                    <a:gd name="T4" fmla="*/ 0 w 930"/>
                    <a:gd name="T5" fmla="*/ 0 h 2737"/>
                    <a:gd name="T6" fmla="*/ 930 w 930"/>
                    <a:gd name="T7" fmla="*/ 2737 h 27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T4" t="T5" r="T6" b="T7"/>
                  <a:pathLst>
                    <a:path w="930" h="2737">
                      <a:moveTo>
                        <a:pt x="0" y="0"/>
                      </a:moveTo>
                      <a:lnTo>
                        <a:pt x="930" y="2737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3" name="Freeform 37"/>
                <p:cNvSpPr>
                  <a:spLocks noChangeArrowheads="1"/>
                </p:cNvSpPr>
                <p:nvPr/>
              </p:nvSpPr>
              <p:spPr bwMode="auto">
                <a:xfrm>
                  <a:off x="3087" y="946"/>
                  <a:ext cx="1966" cy="2414"/>
                </a:xfrm>
                <a:custGeom>
                  <a:avLst/>
                  <a:gdLst>
                    <a:gd name="T0" fmla="*/ 0 w 1943"/>
                    <a:gd name="T1" fmla="*/ 0 h 2367"/>
                    <a:gd name="T2" fmla="*/ 982 w 1943"/>
                    <a:gd name="T3" fmla="*/ 1275 h 2367"/>
                    <a:gd name="T4" fmla="*/ 0 w 1943"/>
                    <a:gd name="T5" fmla="*/ 0 h 2367"/>
                    <a:gd name="T6" fmla="*/ 1943 w 1943"/>
                    <a:gd name="T7" fmla="*/ 2367 h 23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T4" t="T5" r="T6" b="T7"/>
                  <a:pathLst>
                    <a:path w="1943" h="2367">
                      <a:moveTo>
                        <a:pt x="0" y="0"/>
                      </a:moveTo>
                      <a:lnTo>
                        <a:pt x="1943" y="2367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38"/>
              <p:cNvGrpSpPr>
                <a:grpSpLocks/>
              </p:cNvGrpSpPr>
              <p:nvPr/>
            </p:nvGrpSpPr>
            <p:grpSpPr bwMode="auto">
              <a:xfrm>
                <a:off x="3364" y="845"/>
                <a:ext cx="2333" cy="2017"/>
                <a:chOff x="3364" y="845"/>
                <a:chExt cx="2333" cy="2017"/>
              </a:xfrm>
            </p:grpSpPr>
            <p:sp>
              <p:nvSpPr>
                <p:cNvPr id="9255" name="Line 39"/>
                <p:cNvSpPr>
                  <a:spLocks noChangeShapeType="1"/>
                </p:cNvSpPr>
                <p:nvPr/>
              </p:nvSpPr>
              <p:spPr bwMode="auto">
                <a:xfrm flipH="1" flipV="1">
                  <a:off x="3364" y="845"/>
                  <a:ext cx="2333" cy="2017"/>
                </a:xfrm>
                <a:prstGeom prst="line">
                  <a:avLst/>
                </a:prstGeom>
                <a:noFill/>
                <a:ln w="38160">
                  <a:solidFill>
                    <a:schemeClr val="accent6">
                      <a:lumMod val="60000"/>
                      <a:lumOff val="40000"/>
                    </a:schemeClr>
                  </a:solidFill>
                  <a:miter lim="800000"/>
                  <a:headEnd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6" name="Text Box 40"/>
                <p:cNvSpPr txBox="1">
                  <a:spLocks noChangeArrowheads="1"/>
                </p:cNvSpPr>
                <p:nvPr/>
              </p:nvSpPr>
              <p:spPr bwMode="auto">
                <a:xfrm rot="2460000" flipH="1">
                  <a:off x="3838" y="1734"/>
                  <a:ext cx="1326" cy="183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3333CC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90000" tIns="46800" rIns="90000" bIns="46800">
                  <a:spAutoFit/>
                </a:bodyPr>
                <a:lstStyle/>
                <a:p>
                  <a:pPr algn="ctr">
                    <a:spcBef>
                      <a:spcPts val="680"/>
                    </a:spcBef>
                    <a:tabLst>
                      <a:tab pos="656650" algn="l"/>
                      <a:tab pos="1313299" algn="l"/>
                    </a:tabLst>
                  </a:pPr>
                  <a:r>
                    <a:rPr lang="it-IT" sz="1100" dirty="0" smtClean="0">
                      <a:solidFill>
                        <a:schemeClr val="bg1">
                          <a:lumMod val="10000"/>
                        </a:schemeClr>
                      </a:solidFill>
                      <a:ea typeface="DejaVu LGC Sans" charset="0"/>
                      <a:cs typeface="DejaVu LGC Sans" charset="0"/>
                    </a:rPr>
                    <a:t>Levels of War</a:t>
                  </a:r>
                  <a:endParaRPr lang="it-IT" sz="1100" dirty="0">
                    <a:solidFill>
                      <a:schemeClr val="bg1">
                        <a:lumMod val="10000"/>
                      </a:schemeClr>
                    </a:solidFill>
                    <a:ea typeface="DejaVu LGC Sans" charset="0"/>
                    <a:cs typeface="DejaVu LGC Sans" charset="0"/>
                  </a:endParaRPr>
                </a:p>
              </p:txBody>
            </p:sp>
          </p:grpSp>
        </p:grpSp>
        <p:sp>
          <p:nvSpPr>
            <p:cNvPr id="9258" name="Text Box 42"/>
            <p:cNvSpPr txBox="1">
              <a:spLocks noChangeArrowheads="1"/>
            </p:cNvSpPr>
            <p:nvPr/>
          </p:nvSpPr>
          <p:spPr bwMode="auto">
            <a:xfrm rot="19680000">
              <a:off x="5097930" y="5933751"/>
              <a:ext cx="927360" cy="305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794"/>
                </a:spcBef>
                <a:tabLst>
                  <a:tab pos="656650" algn="l"/>
                </a:tabLst>
              </a:pPr>
              <a:r>
                <a:rPr lang="it-IT" sz="1300" dirty="0">
                  <a:solidFill>
                    <a:srgbClr val="FF0066"/>
                  </a:solidFill>
                  <a:ea typeface="DejaVu LGC Sans" charset="0"/>
                  <a:cs typeface="DejaVu LGC Sans" charset="0"/>
                </a:rPr>
                <a:t>Army</a:t>
              </a:r>
            </a:p>
          </p:txBody>
        </p:sp>
        <p:sp>
          <p:nvSpPr>
            <p:cNvPr id="9259" name="Text Box 43"/>
            <p:cNvSpPr txBox="1">
              <a:spLocks noChangeArrowheads="1"/>
            </p:cNvSpPr>
            <p:nvPr/>
          </p:nvSpPr>
          <p:spPr bwMode="auto">
            <a:xfrm rot="19680000">
              <a:off x="5880180" y="5427930"/>
              <a:ext cx="928800" cy="305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794"/>
                </a:spcBef>
                <a:tabLst>
                  <a:tab pos="656650" algn="l"/>
                </a:tabLst>
              </a:pPr>
              <a:r>
                <a:rPr lang="it-IT" sz="1300" dirty="0">
                  <a:solidFill>
                    <a:srgbClr val="FF0066"/>
                  </a:solidFill>
                  <a:ea typeface="DejaVu LGC Sans" charset="0"/>
                  <a:cs typeface="DejaVu LGC Sans" charset="0"/>
                </a:rPr>
                <a:t>Navy</a:t>
              </a:r>
            </a:p>
          </p:txBody>
        </p:sp>
        <p:sp>
          <p:nvSpPr>
            <p:cNvPr id="9260" name="Text Box 44"/>
            <p:cNvSpPr txBox="1">
              <a:spLocks noChangeArrowheads="1"/>
            </p:cNvSpPr>
            <p:nvPr/>
          </p:nvSpPr>
          <p:spPr bwMode="auto">
            <a:xfrm rot="19680000">
              <a:off x="6580153" y="5020390"/>
              <a:ext cx="851177" cy="305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algn="ctr">
                <a:spcBef>
                  <a:spcPts val="794"/>
                </a:spcBef>
                <a:tabLst>
                  <a:tab pos="656650" algn="l"/>
                </a:tabLst>
              </a:pPr>
              <a:r>
                <a:rPr lang="it-IT" sz="1300" dirty="0">
                  <a:solidFill>
                    <a:srgbClr val="FF0066"/>
                  </a:solidFill>
                  <a:ea typeface="DejaVu LGC Sans" charset="0"/>
                  <a:cs typeface="DejaVu LGC Sans" charset="0"/>
                </a:rPr>
                <a:t>Air</a:t>
              </a:r>
            </a:p>
          </p:txBody>
        </p:sp>
        <p:sp>
          <p:nvSpPr>
            <p:cNvPr id="9261" name="Text Box 45"/>
            <p:cNvSpPr txBox="1">
              <a:spLocks noChangeArrowheads="1"/>
            </p:cNvSpPr>
            <p:nvPr/>
          </p:nvSpPr>
          <p:spPr bwMode="auto">
            <a:xfrm rot="19680000">
              <a:off x="7276425" y="4547998"/>
              <a:ext cx="927360" cy="305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794"/>
                </a:spcBef>
                <a:tabLst>
                  <a:tab pos="656650" algn="l"/>
                </a:tabLst>
              </a:pPr>
              <a:r>
                <a:rPr lang="it-IT" sz="1300" dirty="0">
                  <a:solidFill>
                    <a:srgbClr val="FF0066"/>
                  </a:solidFill>
                  <a:ea typeface="DejaVu LGC Sans" charset="0"/>
                  <a:cs typeface="DejaVu LGC Sans" charset="0"/>
                </a:rPr>
                <a:t>C/C</a:t>
              </a:r>
            </a:p>
          </p:txBody>
        </p:sp>
        <p:sp>
          <p:nvSpPr>
            <p:cNvPr id="9262" name="Freeform 46"/>
            <p:cNvSpPr>
              <a:spLocks noChangeArrowheads="1"/>
            </p:cNvSpPr>
            <p:nvPr/>
          </p:nvSpPr>
          <p:spPr bwMode="auto">
            <a:xfrm>
              <a:off x="5575335" y="4742418"/>
              <a:ext cx="2695680" cy="1684977"/>
            </a:xfrm>
            <a:custGeom>
              <a:avLst/>
              <a:gdLst>
                <a:gd name="T0" fmla="*/ 0 w 1784"/>
                <a:gd name="T1" fmla="*/ 1109 h 1109"/>
                <a:gd name="T2" fmla="*/ 1784 w 1784"/>
                <a:gd name="T3" fmla="*/ 0 h 1109"/>
                <a:gd name="T4" fmla="*/ 0 w 1784"/>
                <a:gd name="T5" fmla="*/ 0 h 1109"/>
                <a:gd name="T6" fmla="*/ 1784 w 1784"/>
                <a:gd name="T7" fmla="*/ 1109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784" h="1109">
                  <a:moveTo>
                    <a:pt x="0" y="1109"/>
                  </a:moveTo>
                  <a:lnTo>
                    <a:pt x="1784" y="0"/>
                  </a:lnTo>
                </a:path>
              </a:pathLst>
            </a:custGeom>
            <a:noFill/>
            <a:ln w="5724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3" name="Text Box 47"/>
            <p:cNvSpPr txBox="1">
              <a:spLocks noChangeArrowheads="1"/>
            </p:cNvSpPr>
            <p:nvPr/>
          </p:nvSpPr>
          <p:spPr bwMode="auto">
            <a:xfrm rot="19680000">
              <a:off x="6314610" y="5515658"/>
              <a:ext cx="1101600" cy="263791"/>
            </a:xfrm>
            <a:prstGeom prst="rect">
              <a:avLst/>
            </a:prstGeom>
            <a:solidFill>
              <a:srgbClr val="FFFF00"/>
            </a:solidFill>
            <a:ln w="3240">
              <a:solidFill>
                <a:srgbClr val="0000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680"/>
                </a:spcBef>
                <a:tabLst>
                  <a:tab pos="656650" algn="l"/>
                </a:tabLst>
              </a:pPr>
              <a:r>
                <a:rPr lang="it-IT" sz="11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Component</a:t>
              </a:r>
            </a:p>
          </p:txBody>
        </p:sp>
        <p:grpSp>
          <p:nvGrpSpPr>
            <p:cNvPr id="14" name="Group 48"/>
            <p:cNvGrpSpPr>
              <a:grpSpLocks/>
            </p:cNvGrpSpPr>
            <p:nvPr/>
          </p:nvGrpSpPr>
          <p:grpSpPr bwMode="auto">
            <a:xfrm>
              <a:off x="4410720" y="2057976"/>
              <a:ext cx="3483360" cy="4196601"/>
              <a:chOff x="3063" y="1429"/>
              <a:chExt cx="2419" cy="2914"/>
            </a:xfrm>
          </p:grpSpPr>
          <p:sp>
            <p:nvSpPr>
              <p:cNvPr id="9265" name="Freeform 49"/>
              <p:cNvSpPr>
                <a:spLocks noChangeArrowheads="1"/>
              </p:cNvSpPr>
              <p:nvPr/>
            </p:nvSpPr>
            <p:spPr bwMode="auto">
              <a:xfrm>
                <a:off x="3479" y="1613"/>
                <a:ext cx="1554" cy="2051"/>
              </a:xfrm>
              <a:custGeom>
                <a:avLst/>
                <a:gdLst>
                  <a:gd name="T0" fmla="*/ 0 w 1410"/>
                  <a:gd name="T1" fmla="*/ 72 h 1861"/>
                  <a:gd name="T2" fmla="*/ 988 w 1410"/>
                  <a:gd name="T3" fmla="*/ 1861 h 1861"/>
                  <a:gd name="T4" fmla="*/ 1410 w 1410"/>
                  <a:gd name="T5" fmla="*/ 1593 h 1861"/>
                  <a:gd name="T6" fmla="*/ 112 w 1410"/>
                  <a:gd name="T7" fmla="*/ 0 h 1861"/>
                  <a:gd name="T8" fmla="*/ 0 w 1410"/>
                  <a:gd name="T9" fmla="*/ 72 h 1861"/>
                  <a:gd name="T10" fmla="*/ 0 w 1410"/>
                  <a:gd name="T11" fmla="*/ 0 h 1861"/>
                  <a:gd name="T12" fmla="*/ 1410 w 1410"/>
                  <a:gd name="T13" fmla="*/ 1861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410" h="1861">
                    <a:moveTo>
                      <a:pt x="0" y="72"/>
                    </a:moveTo>
                    <a:lnTo>
                      <a:pt x="988" y="1861"/>
                    </a:lnTo>
                    <a:lnTo>
                      <a:pt x="1410" y="1593"/>
                    </a:lnTo>
                    <a:lnTo>
                      <a:pt x="112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0C0C0">
                  <a:alpha val="50000"/>
                </a:srgbClr>
              </a:solidFill>
              <a:ln w="324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6" name="Freeform 50"/>
              <p:cNvSpPr>
                <a:spLocks noChangeArrowheads="1"/>
              </p:cNvSpPr>
              <p:nvPr/>
            </p:nvSpPr>
            <p:spPr bwMode="auto">
              <a:xfrm>
                <a:off x="3192" y="1771"/>
                <a:ext cx="905" cy="2572"/>
              </a:xfrm>
              <a:custGeom>
                <a:avLst/>
                <a:gdLst>
                  <a:gd name="T0" fmla="*/ 278 w 822"/>
                  <a:gd name="T1" fmla="*/ 2334 h 2334"/>
                  <a:gd name="T2" fmla="*/ 822 w 822"/>
                  <a:gd name="T3" fmla="*/ 1990 h 2334"/>
                  <a:gd name="T4" fmla="*/ 150 w 822"/>
                  <a:gd name="T5" fmla="*/ 0 h 2334"/>
                  <a:gd name="T6" fmla="*/ 0 w 822"/>
                  <a:gd name="T7" fmla="*/ 87 h 2334"/>
                  <a:gd name="T8" fmla="*/ 278 w 822"/>
                  <a:gd name="T9" fmla="*/ 2334 h 2334"/>
                  <a:gd name="T10" fmla="*/ 0 w 822"/>
                  <a:gd name="T11" fmla="*/ 0 h 2334"/>
                  <a:gd name="T12" fmla="*/ 822 w 822"/>
                  <a:gd name="T13" fmla="*/ 2334 h 2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822" h="2334">
                    <a:moveTo>
                      <a:pt x="278" y="2334"/>
                    </a:moveTo>
                    <a:lnTo>
                      <a:pt x="822" y="1990"/>
                    </a:lnTo>
                    <a:lnTo>
                      <a:pt x="150" y="0"/>
                    </a:lnTo>
                    <a:lnTo>
                      <a:pt x="0" y="87"/>
                    </a:lnTo>
                    <a:lnTo>
                      <a:pt x="278" y="2334"/>
                    </a:lnTo>
                    <a:close/>
                  </a:path>
                </a:pathLst>
              </a:custGeom>
              <a:solidFill>
                <a:srgbClr val="FFCC00">
                  <a:alpha val="50000"/>
                </a:srgbClr>
              </a:solidFill>
              <a:ln w="324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7" name="Freeform 51"/>
              <p:cNvSpPr>
                <a:spLocks noChangeArrowheads="1"/>
              </p:cNvSpPr>
              <p:nvPr/>
            </p:nvSpPr>
            <p:spPr bwMode="auto">
              <a:xfrm>
                <a:off x="3360" y="1698"/>
                <a:ext cx="1206" cy="2265"/>
              </a:xfrm>
              <a:custGeom>
                <a:avLst/>
                <a:gdLst>
                  <a:gd name="T0" fmla="*/ 0 w 1095"/>
                  <a:gd name="T1" fmla="*/ 64 h 2056"/>
                  <a:gd name="T2" fmla="*/ 676 w 1095"/>
                  <a:gd name="T3" fmla="*/ 2056 h 2056"/>
                  <a:gd name="T4" fmla="*/ 1095 w 1095"/>
                  <a:gd name="T5" fmla="*/ 1787 h 2056"/>
                  <a:gd name="T6" fmla="*/ 105 w 1095"/>
                  <a:gd name="T7" fmla="*/ 0 h 2056"/>
                  <a:gd name="T8" fmla="*/ 0 w 1095"/>
                  <a:gd name="T9" fmla="*/ 64 h 2056"/>
                  <a:gd name="T10" fmla="*/ 0 w 1095"/>
                  <a:gd name="T11" fmla="*/ 0 h 2056"/>
                  <a:gd name="T12" fmla="*/ 1095 w 1095"/>
                  <a:gd name="T13" fmla="*/ 2056 h 2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095" h="2056">
                    <a:moveTo>
                      <a:pt x="0" y="64"/>
                    </a:moveTo>
                    <a:lnTo>
                      <a:pt x="676" y="2056"/>
                    </a:lnTo>
                    <a:lnTo>
                      <a:pt x="1095" y="1787"/>
                    </a:lnTo>
                    <a:lnTo>
                      <a:pt x="105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CCFF">
                  <a:alpha val="50000"/>
                </a:srgbClr>
              </a:solidFill>
              <a:ln w="324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8" name="Freeform 52"/>
              <p:cNvSpPr>
                <a:spLocks noChangeArrowheads="1"/>
              </p:cNvSpPr>
              <p:nvPr/>
            </p:nvSpPr>
            <p:spPr bwMode="auto">
              <a:xfrm>
                <a:off x="3622" y="1541"/>
                <a:ext cx="1860" cy="1826"/>
              </a:xfrm>
              <a:custGeom>
                <a:avLst/>
                <a:gdLst>
                  <a:gd name="T0" fmla="*/ 0 w 1705"/>
                  <a:gd name="T1" fmla="*/ 69 h 1661"/>
                  <a:gd name="T2" fmla="*/ 1295 w 1705"/>
                  <a:gd name="T3" fmla="*/ 1661 h 1661"/>
                  <a:gd name="T4" fmla="*/ 1705 w 1705"/>
                  <a:gd name="T5" fmla="*/ 1401 h 1661"/>
                  <a:gd name="T6" fmla="*/ 110 w 1705"/>
                  <a:gd name="T7" fmla="*/ 0 h 1661"/>
                  <a:gd name="T8" fmla="*/ 0 w 1705"/>
                  <a:gd name="T9" fmla="*/ 69 h 1661"/>
                  <a:gd name="T10" fmla="*/ 0 w 1705"/>
                  <a:gd name="T11" fmla="*/ 0 h 1661"/>
                  <a:gd name="T12" fmla="*/ 1705 w 1705"/>
                  <a:gd name="T13" fmla="*/ 1661 h 1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705" h="1661">
                    <a:moveTo>
                      <a:pt x="0" y="69"/>
                    </a:moveTo>
                    <a:lnTo>
                      <a:pt x="1295" y="1661"/>
                    </a:lnTo>
                    <a:lnTo>
                      <a:pt x="1705" y="1401"/>
                    </a:lnTo>
                    <a:lnTo>
                      <a:pt x="110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324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9" name="Text Box 53"/>
              <p:cNvSpPr txBox="1">
                <a:spLocks noChangeArrowheads="1"/>
              </p:cNvSpPr>
              <p:nvPr/>
            </p:nvSpPr>
            <p:spPr bwMode="auto">
              <a:xfrm rot="19560000">
                <a:off x="3567" y="2535"/>
                <a:ext cx="816" cy="21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656650" algn="l"/>
                  </a:tabLst>
                </a:pPr>
                <a:r>
                  <a:rPr lang="en-GB" sz="1400" dirty="0" smtClean="0">
                    <a:solidFill>
                      <a:srgbClr val="000000"/>
                    </a:solidFill>
                    <a:latin typeface="+mn-lt"/>
                    <a:ea typeface="DejaVu LGC Sans" charset="0"/>
                    <a:cs typeface="DejaVu LGC Sans" charset="0"/>
                  </a:rPr>
                  <a:t>Operational</a:t>
                </a:r>
                <a:endParaRPr lang="en-GB" sz="1400" dirty="0">
                  <a:solidFill>
                    <a:srgbClr val="000000"/>
                  </a:solidFill>
                  <a:latin typeface="+mn-lt"/>
                  <a:ea typeface="DejaVu LGC Sans" charset="0"/>
                  <a:cs typeface="DejaVu LGC Sans" charset="0"/>
                </a:endParaRPr>
              </a:p>
            </p:txBody>
          </p:sp>
          <p:sp>
            <p:nvSpPr>
              <p:cNvPr id="9270" name="Text Box 54"/>
              <p:cNvSpPr txBox="1">
                <a:spLocks noChangeArrowheads="1"/>
              </p:cNvSpPr>
              <p:nvPr/>
            </p:nvSpPr>
            <p:spPr bwMode="auto">
              <a:xfrm rot="19560000">
                <a:off x="3497" y="3166"/>
                <a:ext cx="1692" cy="21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tabLst>
                    <a:tab pos="656650" algn="l"/>
                    <a:tab pos="1313299" algn="l"/>
                    <a:tab pos="1969949" algn="l"/>
                  </a:tabLst>
                </a:pPr>
                <a:r>
                  <a:rPr lang="en-GB" sz="1400" dirty="0" smtClean="0">
                    <a:solidFill>
                      <a:srgbClr val="000000"/>
                    </a:solidFill>
                    <a:latin typeface="+mj-lt"/>
                    <a:ea typeface="DejaVu LGC Sans" charset="0"/>
                    <a:cs typeface="DejaVu LGC Sans" charset="0"/>
                  </a:rPr>
                  <a:t>Tactical</a:t>
                </a:r>
                <a:endParaRPr lang="en-GB" sz="1400" dirty="0">
                  <a:solidFill>
                    <a:srgbClr val="000000"/>
                  </a:solidFill>
                  <a:latin typeface="+mj-lt"/>
                  <a:ea typeface="DejaVu LGC Sans" charset="0"/>
                  <a:cs typeface="DejaVu LGC Sans" charset="0"/>
                </a:endParaRPr>
              </a:p>
            </p:txBody>
          </p:sp>
          <p:sp>
            <p:nvSpPr>
              <p:cNvPr id="9271" name="Text Box 55"/>
              <p:cNvSpPr txBox="1">
                <a:spLocks noChangeArrowheads="1"/>
              </p:cNvSpPr>
              <p:nvPr/>
            </p:nvSpPr>
            <p:spPr bwMode="auto">
              <a:xfrm rot="19620000">
                <a:off x="3343" y="1984"/>
                <a:ext cx="658" cy="21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656650" algn="l"/>
                    <a:tab pos="1313299" algn="l"/>
                  </a:tabLst>
                </a:pPr>
                <a:r>
                  <a:rPr lang="en-GB" sz="1400" dirty="0" smtClean="0">
                    <a:solidFill>
                      <a:srgbClr val="000000"/>
                    </a:solidFill>
                    <a:latin typeface="+mj-lt"/>
                    <a:ea typeface="DejaVu LGC Sans" charset="0"/>
                    <a:cs typeface="DejaVu LGC Sans" charset="0"/>
                  </a:rPr>
                  <a:t>Strategic</a:t>
                </a:r>
                <a:endParaRPr lang="en-GB" sz="1400" dirty="0">
                  <a:solidFill>
                    <a:srgbClr val="000000"/>
                  </a:solidFill>
                  <a:latin typeface="+mj-lt"/>
                  <a:ea typeface="DejaVu LGC Sans" charset="0"/>
                  <a:cs typeface="DejaVu LGC Sans" charset="0"/>
                </a:endParaRPr>
              </a:p>
            </p:txBody>
          </p:sp>
          <p:sp>
            <p:nvSpPr>
              <p:cNvPr id="9272" name="Text Box 56"/>
              <p:cNvSpPr txBox="1">
                <a:spLocks noChangeArrowheads="1"/>
              </p:cNvSpPr>
              <p:nvPr/>
            </p:nvSpPr>
            <p:spPr bwMode="auto">
              <a:xfrm rot="19680000" flipH="1">
                <a:off x="3063" y="1429"/>
                <a:ext cx="627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2" name="Freeform 81"/>
          <p:cNvSpPr/>
          <p:nvPr/>
        </p:nvSpPr>
        <p:spPr bwMode="auto">
          <a:xfrm>
            <a:off x="1809750" y="2524125"/>
            <a:ext cx="5524500" cy="2790825"/>
          </a:xfrm>
          <a:custGeom>
            <a:avLst/>
            <a:gdLst>
              <a:gd name="connsiteX0" fmla="*/ 1400175 w 5524500"/>
              <a:gd name="connsiteY0" fmla="*/ 342900 h 2790825"/>
              <a:gd name="connsiteX1" fmla="*/ 0 w 5524500"/>
              <a:gd name="connsiteY1" fmla="*/ 2076450 h 2790825"/>
              <a:gd name="connsiteX2" fmla="*/ 3209925 w 5524500"/>
              <a:gd name="connsiteY2" fmla="*/ 2790825 h 2790825"/>
              <a:gd name="connsiteX3" fmla="*/ 5524500 w 5524500"/>
              <a:gd name="connsiteY3" fmla="*/ 1314450 h 2790825"/>
              <a:gd name="connsiteX4" fmla="*/ 4019550 w 5524500"/>
              <a:gd name="connsiteY4" fmla="*/ 0 h 2790825"/>
              <a:gd name="connsiteX5" fmla="*/ 2933700 w 5524500"/>
              <a:gd name="connsiteY5" fmla="*/ 600075 h 2790825"/>
              <a:gd name="connsiteX6" fmla="*/ 1400175 w 5524500"/>
              <a:gd name="connsiteY6" fmla="*/ 342900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4500" h="2790825">
                <a:moveTo>
                  <a:pt x="1400175" y="342900"/>
                </a:moveTo>
                <a:lnTo>
                  <a:pt x="0" y="2076450"/>
                </a:lnTo>
                <a:lnTo>
                  <a:pt x="3209925" y="2790825"/>
                </a:lnTo>
                <a:lnTo>
                  <a:pt x="5524500" y="1314450"/>
                </a:lnTo>
                <a:lnTo>
                  <a:pt x="4019550" y="0"/>
                </a:lnTo>
                <a:lnTo>
                  <a:pt x="2933700" y="600075"/>
                </a:lnTo>
                <a:lnTo>
                  <a:pt x="1400175" y="34290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44000"/>
            </a:schemeClr>
          </a:solidFill>
          <a:ln w="50800">
            <a:noFill/>
            <a:round/>
            <a:headEnd type="diamond" w="med" len="med"/>
            <a:tailEnd type="stealth" w="med" len="med"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180975" y="971550"/>
            <a:ext cx="8820150" cy="9525"/>
          </a:xfrm>
          <a:prstGeom prst="line">
            <a:avLst/>
          </a:prstGeom>
          <a:solidFill>
            <a:srgbClr val="FF0000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Title 87"/>
          <p:cNvSpPr>
            <a:spLocks noGrp="1"/>
          </p:cNvSpPr>
          <p:nvPr>
            <p:ph type="title"/>
          </p:nvPr>
        </p:nvSpPr>
        <p:spPr>
          <a:xfrm>
            <a:off x="1228725" y="0"/>
            <a:ext cx="6553200" cy="1066800"/>
          </a:xfrm>
        </p:spPr>
        <p:txBody>
          <a:bodyPr/>
          <a:lstStyle/>
          <a:p>
            <a:r>
              <a:rPr lang="en-US" sz="2400" dirty="0" smtClean="0"/>
              <a:t>Ops Support</a:t>
            </a:r>
            <a:endParaRPr lang="en-US" sz="2400" dirty="0"/>
          </a:p>
        </p:txBody>
      </p:sp>
      <p:sp>
        <p:nvSpPr>
          <p:cNvPr id="90" name="Freeform 89"/>
          <p:cNvSpPr/>
          <p:nvPr/>
        </p:nvSpPr>
        <p:spPr bwMode="auto">
          <a:xfrm>
            <a:off x="1276350" y="1343025"/>
            <a:ext cx="3219450" cy="4133850"/>
          </a:xfrm>
          <a:custGeom>
            <a:avLst/>
            <a:gdLst>
              <a:gd name="connsiteX0" fmla="*/ 3219450 w 3219450"/>
              <a:gd name="connsiteY0" fmla="*/ 0 h 4133850"/>
              <a:gd name="connsiteX1" fmla="*/ 0 w 3219450"/>
              <a:gd name="connsiteY1" fmla="*/ 3914775 h 4133850"/>
              <a:gd name="connsiteX2" fmla="*/ 904875 w 3219450"/>
              <a:gd name="connsiteY2" fmla="*/ 4133850 h 4133850"/>
              <a:gd name="connsiteX3" fmla="*/ 3219450 w 3219450"/>
              <a:gd name="connsiteY3" fmla="*/ 0 h 413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9450" h="4133850">
                <a:moveTo>
                  <a:pt x="3219450" y="0"/>
                </a:moveTo>
                <a:lnTo>
                  <a:pt x="0" y="3914775"/>
                </a:lnTo>
                <a:lnTo>
                  <a:pt x="904875" y="4133850"/>
                </a:lnTo>
                <a:lnTo>
                  <a:pt x="3219450" y="0"/>
                </a:lnTo>
                <a:close/>
              </a:path>
            </a:pathLst>
          </a:cu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 type="diamond" w="med" len="med"/>
            <a:tailEnd type="stealth" w="med" len="med"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 bwMode="auto">
          <a:xfrm>
            <a:off x="4010025" y="1362075"/>
            <a:ext cx="1114425" cy="4867275"/>
          </a:xfrm>
          <a:custGeom>
            <a:avLst/>
            <a:gdLst>
              <a:gd name="connsiteX0" fmla="*/ 504825 w 1114425"/>
              <a:gd name="connsiteY0" fmla="*/ 0 h 4867275"/>
              <a:gd name="connsiteX1" fmla="*/ 0 w 1114425"/>
              <a:gd name="connsiteY1" fmla="*/ 4591050 h 4867275"/>
              <a:gd name="connsiteX2" fmla="*/ 1114425 w 1114425"/>
              <a:gd name="connsiteY2" fmla="*/ 4867275 h 4867275"/>
              <a:gd name="connsiteX3" fmla="*/ 504825 w 1114425"/>
              <a:gd name="connsiteY3" fmla="*/ 0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425" h="4867275">
                <a:moveTo>
                  <a:pt x="504825" y="0"/>
                </a:moveTo>
                <a:lnTo>
                  <a:pt x="0" y="4591050"/>
                </a:lnTo>
                <a:lnTo>
                  <a:pt x="1114425" y="4867275"/>
                </a:lnTo>
                <a:lnTo>
                  <a:pt x="504825" y="0"/>
                </a:lnTo>
                <a:close/>
              </a:path>
            </a:pathLst>
          </a:custGeom>
          <a:noFill/>
          <a:ln w="50800">
            <a:solidFill>
              <a:srgbClr val="00FF00"/>
            </a:solidFill>
            <a:round/>
            <a:headEnd type="diamond" w="med" len="med"/>
            <a:tailEnd type="stealth" w="med" len="med"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3" name="Footer Placeholder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ROLANDS &amp; ASSOCIATES Corporation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 bwMode="auto">
          <a:xfrm>
            <a:off x="0" y="0"/>
            <a:ext cx="9026013" cy="1789471"/>
          </a:xfrm>
          <a:prstGeom prst="rect">
            <a:avLst/>
          </a:prstGeom>
          <a:solidFill>
            <a:srgbClr val="E2FDBF"/>
          </a:solidFill>
          <a:ln w="50800">
            <a:noFill/>
            <a:round/>
            <a:headEnd type="diamond" w="med" len="med"/>
            <a:tailEnd type="stealth" w="med" len="med"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1520" y="1335020"/>
            <a:ext cx="9142560" cy="5279594"/>
            <a:chOff x="-8" y="952"/>
            <a:chExt cx="6349" cy="36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894" y="952"/>
              <a:ext cx="2660" cy="3552"/>
              <a:chOff x="894" y="952"/>
              <a:chExt cx="2660" cy="3552"/>
            </a:xfrm>
          </p:grpSpPr>
          <p:grpSp>
            <p:nvGrpSpPr>
              <p:cNvPr id="4" name="Group 3"/>
              <p:cNvGrpSpPr>
                <a:grpSpLocks/>
              </p:cNvGrpSpPr>
              <p:nvPr/>
            </p:nvGrpSpPr>
            <p:grpSpPr bwMode="auto">
              <a:xfrm>
                <a:off x="894" y="952"/>
                <a:ext cx="2660" cy="3390"/>
                <a:chOff x="894" y="952"/>
                <a:chExt cx="2660" cy="3390"/>
              </a:xfrm>
            </p:grpSpPr>
            <p:grpSp>
              <p:nvGrpSpPr>
                <p:cNvPr id="5" name="Group 4"/>
                <p:cNvGrpSpPr>
                  <a:grpSpLocks/>
                </p:cNvGrpSpPr>
                <p:nvPr/>
              </p:nvGrpSpPr>
              <p:grpSpPr bwMode="auto">
                <a:xfrm>
                  <a:off x="894" y="952"/>
                  <a:ext cx="2660" cy="3390"/>
                  <a:chOff x="894" y="952"/>
                  <a:chExt cx="2660" cy="3390"/>
                </a:xfrm>
              </p:grpSpPr>
              <p:sp>
                <p:nvSpPr>
                  <p:cNvPr id="9221" name="Freeform 5"/>
                  <p:cNvSpPr>
                    <a:spLocks noChangeArrowheads="1"/>
                  </p:cNvSpPr>
                  <p:nvPr/>
                </p:nvSpPr>
                <p:spPr bwMode="auto">
                  <a:xfrm>
                    <a:off x="894" y="952"/>
                    <a:ext cx="2660" cy="3390"/>
                  </a:xfrm>
                  <a:custGeom>
                    <a:avLst/>
                    <a:gdLst>
                      <a:gd name="T0" fmla="*/ 0 w 2414"/>
                      <a:gd name="T1" fmla="*/ 2471 h 3076"/>
                      <a:gd name="T2" fmla="*/ 2414 w 2414"/>
                      <a:gd name="T3" fmla="*/ 3076 h 3076"/>
                      <a:gd name="T4" fmla="*/ 2038 w 2414"/>
                      <a:gd name="T5" fmla="*/ 0 h 3076"/>
                      <a:gd name="T6" fmla="*/ 0 w 2414"/>
                      <a:gd name="T7" fmla="*/ 2471 h 3076"/>
                      <a:gd name="T8" fmla="*/ 0 w 2414"/>
                      <a:gd name="T9" fmla="*/ 0 h 3076"/>
                      <a:gd name="T10" fmla="*/ 2414 w 2414"/>
                      <a:gd name="T11" fmla="*/ 3076 h 30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414" h="3076">
                        <a:moveTo>
                          <a:pt x="0" y="2471"/>
                        </a:moveTo>
                        <a:lnTo>
                          <a:pt x="2414" y="3076"/>
                        </a:lnTo>
                        <a:lnTo>
                          <a:pt x="2038" y="0"/>
                        </a:lnTo>
                        <a:lnTo>
                          <a:pt x="0" y="2471"/>
                        </a:lnTo>
                        <a:close/>
                      </a:path>
                    </a:pathLst>
                  </a:custGeom>
                  <a:solidFill>
                    <a:srgbClr val="3366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 dirty="0"/>
                  </a:p>
                </p:txBody>
              </p:sp>
              <p:sp>
                <p:nvSpPr>
                  <p:cNvPr id="9222" name="Freeform 6"/>
                  <p:cNvSpPr>
                    <a:spLocks noChangeArrowheads="1"/>
                  </p:cNvSpPr>
                  <p:nvPr/>
                </p:nvSpPr>
                <p:spPr bwMode="auto">
                  <a:xfrm>
                    <a:off x="2111" y="969"/>
                    <a:ext cx="1016" cy="3025"/>
                  </a:xfrm>
                  <a:custGeom>
                    <a:avLst/>
                    <a:gdLst>
                      <a:gd name="T0" fmla="*/ 923 w 923"/>
                      <a:gd name="T1" fmla="*/ 0 h 2745"/>
                      <a:gd name="T2" fmla="*/ 0 w 923"/>
                      <a:gd name="T3" fmla="*/ 2745 h 2745"/>
                      <a:gd name="T4" fmla="*/ 0 w 923"/>
                      <a:gd name="T5" fmla="*/ 0 h 2745"/>
                      <a:gd name="T6" fmla="*/ 923 w 923"/>
                      <a:gd name="T7" fmla="*/ 2745 h 27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T4" t="T5" r="T6" b="T7"/>
                    <a:pathLst>
                      <a:path w="923" h="2745">
                        <a:moveTo>
                          <a:pt x="923" y="0"/>
                        </a:moveTo>
                        <a:lnTo>
                          <a:pt x="0" y="2745"/>
                        </a:lnTo>
                      </a:path>
                    </a:pathLst>
                  </a:custGeom>
                  <a:solidFill>
                    <a:srgbClr val="3366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23" name="Freeform 7"/>
                  <p:cNvSpPr>
                    <a:spLocks noChangeArrowheads="1"/>
                  </p:cNvSpPr>
                  <p:nvPr/>
                </p:nvSpPr>
                <p:spPr bwMode="auto">
                  <a:xfrm>
                    <a:off x="1506" y="968"/>
                    <a:ext cx="1620" cy="2874"/>
                  </a:xfrm>
                  <a:custGeom>
                    <a:avLst/>
                    <a:gdLst>
                      <a:gd name="T0" fmla="*/ 1470 w 1470"/>
                      <a:gd name="T1" fmla="*/ 0 h 2608"/>
                      <a:gd name="T2" fmla="*/ 0 w 1470"/>
                      <a:gd name="T3" fmla="*/ 2608 h 2608"/>
                      <a:gd name="T4" fmla="*/ 0 w 1470"/>
                      <a:gd name="T5" fmla="*/ 0 h 2608"/>
                      <a:gd name="T6" fmla="*/ 1470 w 1470"/>
                      <a:gd name="T7" fmla="*/ 2608 h 26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T4" t="T5" r="T6" b="T7"/>
                    <a:pathLst>
                      <a:path w="1470" h="2608">
                        <a:moveTo>
                          <a:pt x="1470" y="0"/>
                        </a:moveTo>
                        <a:lnTo>
                          <a:pt x="0" y="2608"/>
                        </a:lnTo>
                      </a:path>
                    </a:pathLst>
                  </a:custGeom>
                  <a:solidFill>
                    <a:srgbClr val="3366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24" name="Freeform 8"/>
                  <p:cNvSpPr>
                    <a:spLocks noChangeArrowheads="1"/>
                  </p:cNvSpPr>
                  <p:nvPr/>
                </p:nvSpPr>
                <p:spPr bwMode="auto">
                  <a:xfrm>
                    <a:off x="2783" y="967"/>
                    <a:ext cx="345" cy="3199"/>
                  </a:xfrm>
                  <a:custGeom>
                    <a:avLst/>
                    <a:gdLst>
                      <a:gd name="T0" fmla="*/ 314 w 314"/>
                      <a:gd name="T1" fmla="*/ 0 h 2903"/>
                      <a:gd name="T2" fmla="*/ 0 w 314"/>
                      <a:gd name="T3" fmla="*/ 2903 h 2903"/>
                      <a:gd name="T4" fmla="*/ 0 w 314"/>
                      <a:gd name="T5" fmla="*/ 0 h 2903"/>
                      <a:gd name="T6" fmla="*/ 314 w 314"/>
                      <a:gd name="T7" fmla="*/ 2903 h 29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T4" t="T5" r="T6" b="T7"/>
                    <a:pathLst>
                      <a:path w="314" h="2903">
                        <a:moveTo>
                          <a:pt x="314" y="0"/>
                        </a:moveTo>
                        <a:lnTo>
                          <a:pt x="0" y="2903"/>
                        </a:lnTo>
                      </a:path>
                    </a:pathLst>
                  </a:custGeom>
                  <a:solidFill>
                    <a:srgbClr val="3366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9"/>
                <p:cNvGrpSpPr>
                  <a:grpSpLocks/>
                </p:cNvGrpSpPr>
                <p:nvPr/>
              </p:nvGrpSpPr>
              <p:grpSpPr bwMode="auto">
                <a:xfrm>
                  <a:off x="2084" y="1428"/>
                  <a:ext cx="1125" cy="2609"/>
                  <a:chOff x="2084" y="1428"/>
                  <a:chExt cx="1125" cy="2609"/>
                </a:xfrm>
              </p:grpSpPr>
              <p:sp>
                <p:nvSpPr>
                  <p:cNvPr id="9226" name="Text Box 10"/>
                  <p:cNvSpPr txBox="1">
                    <a:spLocks noChangeArrowheads="1"/>
                  </p:cNvSpPr>
                  <p:nvPr/>
                </p:nvSpPr>
                <p:spPr bwMode="auto">
                  <a:xfrm rot="18292450">
                    <a:off x="1402" y="2323"/>
                    <a:ext cx="1515" cy="15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vert="vert" wrap="square" lIns="90000" tIns="46800" rIns="90000" bIns="46800">
                    <a:spAutoFit/>
                  </a:bodyPr>
                  <a:lstStyle/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</a:tabLst>
                    </a:pPr>
                    <a:r>
                      <a:rPr lang="it-IT" sz="1600" dirty="0" smtClean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Analysi</a:t>
                    </a:r>
                    <a:r>
                      <a:rPr lang="it-IT" dirty="0" smtClean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s</a:t>
                    </a:r>
                    <a:endParaRPr lang="it-IT" dirty="0">
                      <a:solidFill>
                        <a:srgbClr val="FFFF00"/>
                      </a:solidFill>
                      <a:latin typeface="+mn-lt"/>
                      <a:ea typeface="DejaVu LGC Sans" charset="0"/>
                      <a:cs typeface="DejaVu LGC Sans" charset="0"/>
                    </a:endParaRPr>
                  </a:p>
                </p:txBody>
              </p:sp>
              <p:sp>
                <p:nvSpPr>
                  <p:cNvPr id="9227" name="Text Box 11"/>
                  <p:cNvSpPr txBox="1">
                    <a:spLocks noChangeArrowheads="1"/>
                  </p:cNvSpPr>
                  <p:nvPr/>
                </p:nvSpPr>
                <p:spPr bwMode="auto">
                  <a:xfrm rot="17640000">
                    <a:off x="1213" y="2577"/>
                    <a:ext cx="2395" cy="109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square" lIns="90000" tIns="46800" rIns="90000" bIns="46800">
                    <a:spAutoFit/>
                  </a:bodyPr>
                  <a:lstStyle/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A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C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Q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U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I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S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I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T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I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O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 smtClean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N</a:t>
                    </a:r>
                    <a:endParaRPr lang="it-IT" sz="1400" dirty="0">
                      <a:solidFill>
                        <a:srgbClr val="FFFF00"/>
                      </a:solidFill>
                      <a:latin typeface="+mn-lt"/>
                      <a:ea typeface="DejaVu LGC Sans" charset="0"/>
                      <a:cs typeface="DejaVu LGC Sans" charset="0"/>
                    </a:endParaRPr>
                  </a:p>
                </p:txBody>
              </p:sp>
              <p:sp>
                <p:nvSpPr>
                  <p:cNvPr id="9228" name="Text Box 12"/>
                  <p:cNvSpPr txBox="1">
                    <a:spLocks noChangeArrowheads="1"/>
                  </p:cNvSpPr>
                  <p:nvPr/>
                </p:nvSpPr>
                <p:spPr bwMode="auto">
                  <a:xfrm rot="16140000">
                    <a:off x="1962" y="2764"/>
                    <a:ext cx="2395" cy="98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lIns="90000" tIns="46800" rIns="90000" bIns="46800">
                    <a:spAutoFit/>
                  </a:bodyPr>
                  <a:lstStyle/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O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P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S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endParaRPr lang="it-IT" sz="1400" dirty="0">
                      <a:solidFill>
                        <a:srgbClr val="FFFF00"/>
                      </a:solidFill>
                      <a:latin typeface="+mn-lt"/>
                      <a:ea typeface="DejaVu LGC Sans" charset="0"/>
                      <a:cs typeface="DejaVu LGC Sans" charset="0"/>
                    </a:endParaRP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S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U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P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P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O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R</a:t>
                    </a:r>
                  </a:p>
                  <a:p>
                    <a:pPr algn="ctr">
                      <a:spcBef>
                        <a:spcPts val="680"/>
                      </a:spcBef>
                      <a:tabLst>
                        <a:tab pos="656650" algn="l"/>
                        <a:tab pos="1313299" algn="l"/>
                        <a:tab pos="1969949" algn="l"/>
                        <a:tab pos="2626599" algn="l"/>
                        <a:tab pos="3283248" algn="l"/>
                      </a:tabLst>
                    </a:pPr>
                    <a:r>
                      <a:rPr lang="it-IT" sz="1400" dirty="0" smtClean="0">
                        <a:solidFill>
                          <a:srgbClr val="FFFF00"/>
                        </a:solidFill>
                        <a:latin typeface="+mn-lt"/>
                        <a:ea typeface="DejaVu LGC Sans" charset="0"/>
                        <a:cs typeface="DejaVu LGC Sans" charset="0"/>
                      </a:rPr>
                      <a:t>T</a:t>
                    </a:r>
                    <a:endParaRPr lang="it-IT" sz="1400" dirty="0">
                      <a:solidFill>
                        <a:srgbClr val="FFFF00"/>
                      </a:solidFill>
                      <a:latin typeface="+mn-lt"/>
                      <a:ea typeface="DejaVu LGC Sans" charset="0"/>
                      <a:cs typeface="DejaVu LGC Sans" charset="0"/>
                    </a:endParaRPr>
                  </a:p>
                </p:txBody>
              </p:sp>
              <p:sp>
                <p:nvSpPr>
                  <p:cNvPr id="9230" name="Text Box 14"/>
                  <p:cNvSpPr txBox="1">
                    <a:spLocks noChangeArrowheads="1"/>
                  </p:cNvSpPr>
                  <p:nvPr/>
                </p:nvSpPr>
                <p:spPr bwMode="auto">
                  <a:xfrm rot="812790">
                    <a:off x="2590" y="1428"/>
                    <a:ext cx="276" cy="2609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vert="vert270" wrap="square" lIns="90000" tIns="46800" rIns="90000" bIns="46800" anchor="ctr">
                    <a:spAutoFit/>
                  </a:bodyPr>
                  <a:lstStyle/>
                  <a:p>
                    <a:pPr algn="ctr">
                      <a:spcBef>
                        <a:spcPts val="680"/>
                      </a:spcBef>
                    </a:pPr>
                    <a:r>
                      <a:rPr lang="it-IT" sz="1400" dirty="0" smtClean="0">
                        <a:solidFill>
                          <a:srgbClr val="FFFF00"/>
                        </a:solidFill>
                        <a:latin typeface="+mj-lt"/>
                        <a:ea typeface="DejaVu LGC Sans" charset="0"/>
                        <a:cs typeface="DejaVu LGC Sans" charset="0"/>
                      </a:rPr>
                      <a:t>Training                     Exercise</a:t>
                    </a:r>
                    <a:endParaRPr lang="it-IT" sz="1400" dirty="0">
                      <a:solidFill>
                        <a:srgbClr val="FFFF00"/>
                      </a:solidFill>
                      <a:latin typeface="+mj-lt"/>
                      <a:ea typeface="DejaVu LGC Sans" charset="0"/>
                      <a:cs typeface="DejaVu LGC Sans" charset="0"/>
                    </a:endParaRPr>
                  </a:p>
                </p:txBody>
              </p:sp>
            </p:grpSp>
          </p:grpSp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899" y="3896"/>
                <a:ext cx="2414" cy="608"/>
                <a:chOff x="899" y="3896"/>
                <a:chExt cx="2414" cy="608"/>
              </a:xfrm>
            </p:grpSpPr>
            <p:sp>
              <p:nvSpPr>
                <p:cNvPr id="9232" name="Line 16"/>
                <p:cNvSpPr>
                  <a:spLocks noChangeShapeType="1"/>
                </p:cNvSpPr>
                <p:nvPr/>
              </p:nvSpPr>
              <p:spPr bwMode="auto">
                <a:xfrm flipH="1" flipV="1">
                  <a:off x="899" y="3896"/>
                  <a:ext cx="2414" cy="608"/>
                </a:xfrm>
                <a:prstGeom prst="line">
                  <a:avLst/>
                </a:prstGeom>
                <a:noFill/>
                <a:ln w="57240">
                  <a:solidFill>
                    <a:schemeClr val="accent6">
                      <a:lumMod val="60000"/>
                      <a:lumOff val="4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3" name="Text Box 17"/>
                <p:cNvSpPr txBox="1">
                  <a:spLocks noChangeArrowheads="1"/>
                </p:cNvSpPr>
                <p:nvPr/>
              </p:nvSpPr>
              <p:spPr bwMode="auto">
                <a:xfrm rot="840000" flipH="1">
                  <a:off x="1380" y="4092"/>
                  <a:ext cx="1315" cy="183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algn="ctr">
                    <a:spcBef>
                      <a:spcPts val="680"/>
                    </a:spcBef>
                    <a:tabLst>
                      <a:tab pos="656650" algn="l"/>
                      <a:tab pos="1313299" algn="l"/>
                    </a:tabLst>
                  </a:pPr>
                  <a:r>
                    <a:rPr lang="it-IT" sz="1100" dirty="0">
                      <a:solidFill>
                        <a:srgbClr val="000000"/>
                      </a:solidFill>
                      <a:ea typeface="DejaVu LGC Sans" charset="0"/>
                      <a:cs typeface="DejaVu LGC Sans" charset="0"/>
                    </a:rPr>
                    <a:t>Functional Areas</a:t>
                  </a:r>
                </a:p>
              </p:txBody>
            </p:sp>
          </p:grpSp>
        </p:grpSp>
        <p:sp>
          <p:nvSpPr>
            <p:cNvPr id="9234" name="Text Box 18"/>
            <p:cNvSpPr txBox="1">
              <a:spLocks noChangeArrowheads="1"/>
            </p:cNvSpPr>
            <p:nvPr/>
          </p:nvSpPr>
          <p:spPr bwMode="auto">
            <a:xfrm>
              <a:off x="-8" y="4428"/>
              <a:ext cx="6349" cy="1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9273" name="AutoShape 57"/>
          <p:cNvCxnSpPr>
            <a:cxnSpLocks noChangeShapeType="1"/>
          </p:cNvCxnSpPr>
          <p:nvPr/>
        </p:nvCxnSpPr>
        <p:spPr bwMode="auto">
          <a:xfrm flipH="1">
            <a:off x="3597120" y="846809"/>
            <a:ext cx="1272960" cy="427725"/>
          </a:xfrm>
          <a:prstGeom prst="bentConnector3">
            <a:avLst>
              <a:gd name="adj1" fmla="val 50000"/>
            </a:avLst>
          </a:prstGeom>
          <a:noFill/>
          <a:ln w="9525">
            <a:noFill/>
            <a:round/>
            <a:headEnd/>
            <a:tailEnd/>
          </a:ln>
          <a:effectLst/>
        </p:spPr>
      </p:cxnSp>
      <p:sp>
        <p:nvSpPr>
          <p:cNvPr id="9278" name="Rectangle 62"/>
          <p:cNvSpPr>
            <a:spLocks noChangeArrowheads="1"/>
          </p:cNvSpPr>
          <p:nvPr/>
        </p:nvSpPr>
        <p:spPr bwMode="auto">
          <a:xfrm>
            <a:off x="257175" y="1387745"/>
            <a:ext cx="3048480" cy="1106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2452" rIns="81639" bIns="42452">
            <a:spAutoFit/>
          </a:bodyPr>
          <a:lstStyle/>
          <a:p>
            <a:pPr marL="483847" indent="-482408">
              <a:spcBef>
                <a:spcPts val="1089"/>
              </a:spcBef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GB" sz="1600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DejaVu LGC Sans" charset="0"/>
                <a:cs typeface="DejaVu LGC Sans" charset="0"/>
              </a:rPr>
              <a:t>- 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DejaVu LGC Sans" charset="0"/>
                <a:cs typeface="DejaVu LGC Sans" charset="0"/>
              </a:rPr>
              <a:t>Constructive Simulation</a:t>
            </a:r>
            <a:endParaRPr lang="en-GB" sz="1600" dirty="0">
              <a:solidFill>
                <a:schemeClr val="bg1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DejaVu LGC Sans" charset="0"/>
              <a:cs typeface="DejaVu LGC Sans" charset="0"/>
            </a:endParaRPr>
          </a:p>
          <a:p>
            <a:pPr marL="483847" indent="-482408">
              <a:spcBef>
                <a:spcPts val="1089"/>
              </a:spcBef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GB" sz="1600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DejaVu LGC Sans" charset="0"/>
                <a:cs typeface="DejaVu LGC Sans" charset="0"/>
              </a:rPr>
              <a:t>- 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DejaVu LGC Sans" charset="0"/>
                <a:cs typeface="DejaVu LGC Sans" charset="0"/>
              </a:rPr>
              <a:t>Operational Level (Joint)</a:t>
            </a:r>
            <a:endParaRPr lang="en-GB" sz="1600" dirty="0">
              <a:solidFill>
                <a:schemeClr val="bg1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DejaVu LGC Sans" charset="0"/>
              <a:cs typeface="DejaVu LGC Sans" charset="0"/>
            </a:endParaRPr>
          </a:p>
          <a:p>
            <a:pPr marL="483847" indent="-482408">
              <a:spcBef>
                <a:spcPts val="1089"/>
              </a:spcBef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GB" sz="1600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DejaVu LGC Sans" charset="0"/>
                <a:cs typeface="DejaVu LGC Sans" charset="0"/>
              </a:rPr>
              <a:t>- 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DejaVu LGC Sans" charset="0"/>
                <a:cs typeface="DejaVu LGC Sans" charset="0"/>
              </a:rPr>
              <a:t>Highly Aggregated Forces</a:t>
            </a:r>
            <a:endParaRPr lang="en-GB" sz="1600" dirty="0">
              <a:solidFill>
                <a:schemeClr val="bg1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DejaVu LGC Sans" charset="0"/>
              <a:cs typeface="DejaVu LGC Sans" charset="0"/>
            </a:endParaRPr>
          </a:p>
        </p:txBody>
      </p:sp>
      <p:grpSp>
        <p:nvGrpSpPr>
          <p:cNvPr id="8" name="Group 64"/>
          <p:cNvGrpSpPr/>
          <p:nvPr/>
        </p:nvGrpSpPr>
        <p:grpSpPr>
          <a:xfrm>
            <a:off x="2086017" y="1188661"/>
            <a:ext cx="6263654" cy="5210466"/>
            <a:chOff x="2007361" y="1216929"/>
            <a:chExt cx="6263654" cy="5210466"/>
          </a:xfrm>
        </p:grpSpPr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2007361" y="1216929"/>
              <a:ext cx="6196320" cy="5050611"/>
              <a:chOff x="1394" y="845"/>
              <a:chExt cx="4303" cy="3507"/>
            </a:xfrm>
          </p:grpSpPr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>
                <a:off x="1394" y="946"/>
                <a:ext cx="4096" cy="3406"/>
                <a:chOff x="1394" y="946"/>
                <a:chExt cx="4096" cy="3406"/>
              </a:xfrm>
            </p:grpSpPr>
            <p:grpSp>
              <p:nvGrpSpPr>
                <p:cNvPr id="11" name="Group 21"/>
                <p:cNvGrpSpPr>
                  <a:grpSpLocks/>
                </p:cNvGrpSpPr>
                <p:nvPr/>
              </p:nvGrpSpPr>
              <p:grpSpPr bwMode="auto">
                <a:xfrm>
                  <a:off x="1394" y="967"/>
                  <a:ext cx="4096" cy="3385"/>
                  <a:chOff x="1394" y="967"/>
                  <a:chExt cx="4096" cy="3385"/>
                </a:xfrm>
              </p:grpSpPr>
              <p:sp>
                <p:nvSpPr>
                  <p:cNvPr id="9238" name="Freeform 22"/>
                  <p:cNvSpPr>
                    <a:spLocks noChangeArrowheads="1"/>
                  </p:cNvSpPr>
                  <p:nvPr/>
                </p:nvSpPr>
                <p:spPr bwMode="auto">
                  <a:xfrm>
                    <a:off x="3083" y="967"/>
                    <a:ext cx="2407" cy="3385"/>
                  </a:xfrm>
                  <a:custGeom>
                    <a:avLst/>
                    <a:gdLst>
                      <a:gd name="T0" fmla="*/ 0 w 2184"/>
                      <a:gd name="T1" fmla="*/ 0 h 3072"/>
                      <a:gd name="T2" fmla="*/ 2184 w 2184"/>
                      <a:gd name="T3" fmla="*/ 1920 h 3072"/>
                      <a:gd name="T4" fmla="*/ 376 w 2184"/>
                      <a:gd name="T5" fmla="*/ 3072 h 3072"/>
                      <a:gd name="T6" fmla="*/ 0 w 2184"/>
                      <a:gd name="T7" fmla="*/ 0 h 3072"/>
                      <a:gd name="T8" fmla="*/ 0 w 2184"/>
                      <a:gd name="T9" fmla="*/ 0 h 3072"/>
                      <a:gd name="T10" fmla="*/ 2184 w 2184"/>
                      <a:gd name="T11" fmla="*/ 3072 h 30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84" h="3072">
                        <a:moveTo>
                          <a:pt x="0" y="0"/>
                        </a:moveTo>
                        <a:lnTo>
                          <a:pt x="2184" y="1920"/>
                        </a:lnTo>
                        <a:lnTo>
                          <a:pt x="376" y="307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66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43" name="Text Box 27"/>
                  <p:cNvSpPr txBox="1">
                    <a:spLocks noChangeArrowheads="1"/>
                  </p:cNvSpPr>
                  <p:nvPr/>
                </p:nvSpPr>
                <p:spPr bwMode="auto">
                  <a:xfrm rot="19560000">
                    <a:off x="3062" y="1445"/>
                    <a:ext cx="626" cy="183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pPr algn="ctr">
                      <a:tabLst>
                        <a:tab pos="656650" algn="l"/>
                      </a:tabLst>
                    </a:pPr>
                    <a:r>
                      <a:rPr lang="it-IT" sz="1100" dirty="0" smtClean="0">
                        <a:solidFill>
                          <a:srgbClr val="000000"/>
                        </a:solidFill>
                        <a:latin typeface="+mj-lt"/>
                        <a:ea typeface="DejaVu LGC Sans" charset="0"/>
                        <a:cs typeface="DejaVu LGC Sans" charset="0"/>
                      </a:rPr>
                      <a:t>Political</a:t>
                    </a:r>
                    <a:endParaRPr lang="it-IT" sz="1100" dirty="0">
                      <a:solidFill>
                        <a:srgbClr val="000000"/>
                      </a:solidFill>
                      <a:latin typeface="+mj-lt"/>
                      <a:ea typeface="DejaVu LGC Sans" charset="0"/>
                      <a:cs typeface="DejaVu LGC Sans" charset="0"/>
                    </a:endParaRPr>
                  </a:p>
                </p:txBody>
              </p:sp>
              <p:grpSp>
                <p:nvGrpSpPr>
                  <p:cNvPr id="12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394" y="1538"/>
                    <a:ext cx="3465" cy="1907"/>
                    <a:chOff x="1394" y="1538"/>
                    <a:chExt cx="3465" cy="1907"/>
                  </a:xfrm>
                </p:grpSpPr>
                <p:sp>
                  <p:nvSpPr>
                    <p:cNvPr id="9245" name="Freeform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94" y="3004"/>
                      <a:ext cx="1992" cy="440"/>
                    </a:xfrm>
                    <a:custGeom>
                      <a:avLst/>
                      <a:gdLst>
                        <a:gd name="T0" fmla="*/ 0 w 1808"/>
                        <a:gd name="T1" fmla="*/ 0 h 400"/>
                        <a:gd name="T2" fmla="*/ 1808 w 1808"/>
                        <a:gd name="T3" fmla="*/ 400 h 400"/>
                        <a:gd name="T4" fmla="*/ 0 w 1808"/>
                        <a:gd name="T5" fmla="*/ 0 h 400"/>
                        <a:gd name="T6" fmla="*/ 1808 w 1808"/>
                        <a:gd name="T7" fmla="*/ 400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T4" t="T5" r="T6" b="T7"/>
                      <a:pathLst>
                        <a:path w="1808" h="400">
                          <a:moveTo>
                            <a:pt x="0" y="0"/>
                          </a:moveTo>
                          <a:lnTo>
                            <a:pt x="1808" y="40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46" name="Freeform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2" y="2526"/>
                      <a:ext cx="1468" cy="919"/>
                    </a:xfrm>
                    <a:custGeom>
                      <a:avLst/>
                      <a:gdLst>
                        <a:gd name="T0" fmla="*/ 0 w 1332"/>
                        <a:gd name="T1" fmla="*/ 835 h 835"/>
                        <a:gd name="T2" fmla="*/ 1332 w 1332"/>
                        <a:gd name="T3" fmla="*/ 0 h 835"/>
                        <a:gd name="T4" fmla="*/ 0 w 1332"/>
                        <a:gd name="T5" fmla="*/ 0 h 835"/>
                        <a:gd name="T6" fmla="*/ 1332 w 1332"/>
                        <a:gd name="T7" fmla="*/ 835 h 8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T4" t="T5" r="T6" b="T7"/>
                      <a:pathLst>
                        <a:path w="1332" h="835">
                          <a:moveTo>
                            <a:pt x="0" y="835"/>
                          </a:moveTo>
                          <a:lnTo>
                            <a:pt x="1332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47" name="Freeform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5" y="1703"/>
                      <a:ext cx="715" cy="161"/>
                    </a:xfrm>
                    <a:custGeom>
                      <a:avLst/>
                      <a:gdLst>
                        <a:gd name="T0" fmla="*/ 0 w 650"/>
                        <a:gd name="T1" fmla="*/ 0 h 147"/>
                        <a:gd name="T2" fmla="*/ 650 w 650"/>
                        <a:gd name="T3" fmla="*/ 147 h 147"/>
                        <a:gd name="T4" fmla="*/ 0 w 650"/>
                        <a:gd name="T5" fmla="*/ 0 h 147"/>
                        <a:gd name="T6" fmla="*/ 650 w 650"/>
                        <a:gd name="T7" fmla="*/ 147 h 1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T4" t="T5" r="T6" b="T7"/>
                      <a:pathLst>
                        <a:path w="650" h="147">
                          <a:moveTo>
                            <a:pt x="0" y="0"/>
                          </a:moveTo>
                          <a:lnTo>
                            <a:pt x="650" y="147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48" name="Freeform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5" y="1538"/>
                      <a:ext cx="536" cy="328"/>
                    </a:xfrm>
                    <a:custGeom>
                      <a:avLst/>
                      <a:gdLst>
                        <a:gd name="T0" fmla="*/ 0 w 487"/>
                        <a:gd name="T1" fmla="*/ 298 h 298"/>
                        <a:gd name="T2" fmla="*/ 487 w 487"/>
                        <a:gd name="T3" fmla="*/ 0 h 298"/>
                        <a:gd name="T4" fmla="*/ 0 w 487"/>
                        <a:gd name="T5" fmla="*/ 0 h 298"/>
                        <a:gd name="T6" fmla="*/ 487 w 487"/>
                        <a:gd name="T7" fmla="*/ 298 h 2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T4" t="T5" r="T6" b="T7"/>
                      <a:pathLst>
                        <a:path w="487" h="298">
                          <a:moveTo>
                            <a:pt x="0" y="298"/>
                          </a:moveTo>
                          <a:lnTo>
                            <a:pt x="487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49" name="Freeform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41" y="2343"/>
                      <a:ext cx="1348" cy="303"/>
                    </a:xfrm>
                    <a:custGeom>
                      <a:avLst/>
                      <a:gdLst>
                        <a:gd name="T0" fmla="*/ 0 w 1224"/>
                        <a:gd name="T1" fmla="*/ 0 h 276"/>
                        <a:gd name="T2" fmla="*/ 1224 w 1224"/>
                        <a:gd name="T3" fmla="*/ 276 h 276"/>
                        <a:gd name="T4" fmla="*/ 0 w 1224"/>
                        <a:gd name="T5" fmla="*/ 0 h 276"/>
                        <a:gd name="T6" fmla="*/ 1224 w 1224"/>
                        <a:gd name="T7" fmla="*/ 276 h 2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T4" t="T5" r="T6" b="T7"/>
                      <a:pathLst>
                        <a:path w="1224" h="276">
                          <a:moveTo>
                            <a:pt x="0" y="0"/>
                          </a:moveTo>
                          <a:lnTo>
                            <a:pt x="1224" y="276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50" name="Freeform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90" y="2027"/>
                      <a:ext cx="1005" cy="619"/>
                    </a:xfrm>
                    <a:custGeom>
                      <a:avLst/>
                      <a:gdLst>
                        <a:gd name="T0" fmla="*/ 0 w 912"/>
                        <a:gd name="T1" fmla="*/ 563 h 563"/>
                        <a:gd name="T2" fmla="*/ 912 w 912"/>
                        <a:gd name="T3" fmla="*/ 0 h 563"/>
                        <a:gd name="T4" fmla="*/ 0 w 912"/>
                        <a:gd name="T5" fmla="*/ 0 h 563"/>
                        <a:gd name="T6" fmla="*/ 912 w 912"/>
                        <a:gd name="T7" fmla="*/ 563 h 5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T4" t="T5" r="T6" b="T7"/>
                      <a:pathLst>
                        <a:path w="912" h="563">
                          <a:moveTo>
                            <a:pt x="0" y="563"/>
                          </a:moveTo>
                          <a:lnTo>
                            <a:pt x="912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9251" name="Freeform 35"/>
                <p:cNvSpPr>
                  <a:spLocks noChangeArrowheads="1"/>
                </p:cNvSpPr>
                <p:nvPr/>
              </p:nvSpPr>
              <p:spPr bwMode="auto">
                <a:xfrm>
                  <a:off x="3073" y="960"/>
                  <a:ext cx="1484" cy="2692"/>
                </a:xfrm>
                <a:custGeom>
                  <a:avLst/>
                  <a:gdLst>
                    <a:gd name="T0" fmla="*/ 738 w 1468"/>
                    <a:gd name="T1" fmla="*/ 4990 h 2206"/>
                    <a:gd name="T2" fmla="*/ 0 w 1468"/>
                    <a:gd name="T3" fmla="*/ 0 h 2206"/>
                    <a:gd name="T4" fmla="*/ 0 w 1468"/>
                    <a:gd name="T5" fmla="*/ 0 h 2206"/>
                    <a:gd name="T6" fmla="*/ 1468 w 1468"/>
                    <a:gd name="T7" fmla="*/ 2206 h 2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T4" t="T5" r="T6" b="T7"/>
                  <a:pathLst>
                    <a:path w="1468" h="2206">
                      <a:moveTo>
                        <a:pt x="1468" y="220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2" name="Freeform 36"/>
                <p:cNvSpPr>
                  <a:spLocks noChangeArrowheads="1"/>
                </p:cNvSpPr>
                <p:nvPr/>
              </p:nvSpPr>
              <p:spPr bwMode="auto">
                <a:xfrm>
                  <a:off x="3081" y="958"/>
                  <a:ext cx="1024" cy="3016"/>
                </a:xfrm>
                <a:custGeom>
                  <a:avLst/>
                  <a:gdLst>
                    <a:gd name="T0" fmla="*/ 0 w 930"/>
                    <a:gd name="T1" fmla="*/ 0 h 2737"/>
                    <a:gd name="T2" fmla="*/ 930 w 930"/>
                    <a:gd name="T3" fmla="*/ 2737 h 2737"/>
                    <a:gd name="T4" fmla="*/ 0 w 930"/>
                    <a:gd name="T5" fmla="*/ 0 h 2737"/>
                    <a:gd name="T6" fmla="*/ 930 w 930"/>
                    <a:gd name="T7" fmla="*/ 2737 h 27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T4" t="T5" r="T6" b="T7"/>
                  <a:pathLst>
                    <a:path w="930" h="2737">
                      <a:moveTo>
                        <a:pt x="0" y="0"/>
                      </a:moveTo>
                      <a:lnTo>
                        <a:pt x="930" y="2737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3" name="Freeform 37"/>
                <p:cNvSpPr>
                  <a:spLocks noChangeArrowheads="1"/>
                </p:cNvSpPr>
                <p:nvPr/>
              </p:nvSpPr>
              <p:spPr bwMode="auto">
                <a:xfrm>
                  <a:off x="3087" y="946"/>
                  <a:ext cx="1966" cy="2414"/>
                </a:xfrm>
                <a:custGeom>
                  <a:avLst/>
                  <a:gdLst>
                    <a:gd name="T0" fmla="*/ 0 w 1943"/>
                    <a:gd name="T1" fmla="*/ 0 h 2367"/>
                    <a:gd name="T2" fmla="*/ 982 w 1943"/>
                    <a:gd name="T3" fmla="*/ 1275 h 2367"/>
                    <a:gd name="T4" fmla="*/ 0 w 1943"/>
                    <a:gd name="T5" fmla="*/ 0 h 2367"/>
                    <a:gd name="T6" fmla="*/ 1943 w 1943"/>
                    <a:gd name="T7" fmla="*/ 2367 h 23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T4" t="T5" r="T6" b="T7"/>
                  <a:pathLst>
                    <a:path w="1943" h="2367">
                      <a:moveTo>
                        <a:pt x="0" y="0"/>
                      </a:moveTo>
                      <a:lnTo>
                        <a:pt x="1943" y="2367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38"/>
              <p:cNvGrpSpPr>
                <a:grpSpLocks/>
              </p:cNvGrpSpPr>
              <p:nvPr/>
            </p:nvGrpSpPr>
            <p:grpSpPr bwMode="auto">
              <a:xfrm>
                <a:off x="3364" y="845"/>
                <a:ext cx="2333" cy="2017"/>
                <a:chOff x="3364" y="845"/>
                <a:chExt cx="2333" cy="2017"/>
              </a:xfrm>
            </p:grpSpPr>
            <p:sp>
              <p:nvSpPr>
                <p:cNvPr id="9255" name="Line 39"/>
                <p:cNvSpPr>
                  <a:spLocks noChangeShapeType="1"/>
                </p:cNvSpPr>
                <p:nvPr/>
              </p:nvSpPr>
              <p:spPr bwMode="auto">
                <a:xfrm flipH="1" flipV="1">
                  <a:off x="3364" y="845"/>
                  <a:ext cx="2333" cy="2017"/>
                </a:xfrm>
                <a:prstGeom prst="line">
                  <a:avLst/>
                </a:prstGeom>
                <a:noFill/>
                <a:ln w="38160">
                  <a:solidFill>
                    <a:schemeClr val="accent6">
                      <a:lumMod val="60000"/>
                      <a:lumOff val="40000"/>
                    </a:schemeClr>
                  </a:solidFill>
                  <a:miter lim="800000"/>
                  <a:headEnd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6" name="Text Box 40"/>
                <p:cNvSpPr txBox="1">
                  <a:spLocks noChangeArrowheads="1"/>
                </p:cNvSpPr>
                <p:nvPr/>
              </p:nvSpPr>
              <p:spPr bwMode="auto">
                <a:xfrm rot="2460000" flipH="1">
                  <a:off x="3838" y="1734"/>
                  <a:ext cx="1326" cy="183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3333CC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90000" tIns="46800" rIns="90000" bIns="46800">
                  <a:spAutoFit/>
                </a:bodyPr>
                <a:lstStyle/>
                <a:p>
                  <a:pPr algn="ctr">
                    <a:spcBef>
                      <a:spcPts val="680"/>
                    </a:spcBef>
                    <a:tabLst>
                      <a:tab pos="656650" algn="l"/>
                      <a:tab pos="1313299" algn="l"/>
                    </a:tabLst>
                  </a:pPr>
                  <a:r>
                    <a:rPr lang="it-IT" sz="1100" dirty="0" smtClean="0">
                      <a:solidFill>
                        <a:schemeClr val="bg1">
                          <a:lumMod val="10000"/>
                        </a:schemeClr>
                      </a:solidFill>
                      <a:ea typeface="DejaVu LGC Sans" charset="0"/>
                      <a:cs typeface="DejaVu LGC Sans" charset="0"/>
                    </a:rPr>
                    <a:t>Levels of War</a:t>
                  </a:r>
                  <a:endParaRPr lang="it-IT" sz="1100" dirty="0">
                    <a:solidFill>
                      <a:schemeClr val="bg1">
                        <a:lumMod val="10000"/>
                      </a:schemeClr>
                    </a:solidFill>
                    <a:ea typeface="DejaVu LGC Sans" charset="0"/>
                    <a:cs typeface="DejaVu LGC Sans" charset="0"/>
                  </a:endParaRPr>
                </a:p>
              </p:txBody>
            </p:sp>
          </p:grpSp>
        </p:grpSp>
        <p:sp>
          <p:nvSpPr>
            <p:cNvPr id="9258" name="Text Box 42"/>
            <p:cNvSpPr txBox="1">
              <a:spLocks noChangeArrowheads="1"/>
            </p:cNvSpPr>
            <p:nvPr/>
          </p:nvSpPr>
          <p:spPr bwMode="auto">
            <a:xfrm rot="19680000">
              <a:off x="5097930" y="5933751"/>
              <a:ext cx="927360" cy="305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794"/>
                </a:spcBef>
                <a:tabLst>
                  <a:tab pos="656650" algn="l"/>
                </a:tabLst>
              </a:pPr>
              <a:r>
                <a:rPr lang="it-IT" sz="1300" dirty="0">
                  <a:solidFill>
                    <a:srgbClr val="FF0066"/>
                  </a:solidFill>
                  <a:ea typeface="DejaVu LGC Sans" charset="0"/>
                  <a:cs typeface="DejaVu LGC Sans" charset="0"/>
                </a:rPr>
                <a:t>Army</a:t>
              </a:r>
            </a:p>
          </p:txBody>
        </p:sp>
        <p:sp>
          <p:nvSpPr>
            <p:cNvPr id="9259" name="Text Box 43"/>
            <p:cNvSpPr txBox="1">
              <a:spLocks noChangeArrowheads="1"/>
            </p:cNvSpPr>
            <p:nvPr/>
          </p:nvSpPr>
          <p:spPr bwMode="auto">
            <a:xfrm rot="19680000">
              <a:off x="5880180" y="5427930"/>
              <a:ext cx="928800" cy="305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794"/>
                </a:spcBef>
                <a:tabLst>
                  <a:tab pos="656650" algn="l"/>
                </a:tabLst>
              </a:pPr>
              <a:r>
                <a:rPr lang="it-IT" sz="1300" dirty="0">
                  <a:solidFill>
                    <a:srgbClr val="FF0066"/>
                  </a:solidFill>
                  <a:ea typeface="DejaVu LGC Sans" charset="0"/>
                  <a:cs typeface="DejaVu LGC Sans" charset="0"/>
                </a:rPr>
                <a:t>Navy</a:t>
              </a:r>
            </a:p>
          </p:txBody>
        </p:sp>
        <p:sp>
          <p:nvSpPr>
            <p:cNvPr id="9260" name="Text Box 44"/>
            <p:cNvSpPr txBox="1">
              <a:spLocks noChangeArrowheads="1"/>
            </p:cNvSpPr>
            <p:nvPr/>
          </p:nvSpPr>
          <p:spPr bwMode="auto">
            <a:xfrm rot="19680000">
              <a:off x="6580153" y="5020390"/>
              <a:ext cx="851177" cy="305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algn="ctr">
                <a:spcBef>
                  <a:spcPts val="794"/>
                </a:spcBef>
                <a:tabLst>
                  <a:tab pos="656650" algn="l"/>
                </a:tabLst>
              </a:pPr>
              <a:r>
                <a:rPr lang="it-IT" sz="1300" dirty="0">
                  <a:solidFill>
                    <a:srgbClr val="FF0066"/>
                  </a:solidFill>
                  <a:ea typeface="DejaVu LGC Sans" charset="0"/>
                  <a:cs typeface="DejaVu LGC Sans" charset="0"/>
                </a:rPr>
                <a:t>Air</a:t>
              </a:r>
            </a:p>
          </p:txBody>
        </p:sp>
        <p:sp>
          <p:nvSpPr>
            <p:cNvPr id="9261" name="Text Box 45"/>
            <p:cNvSpPr txBox="1">
              <a:spLocks noChangeArrowheads="1"/>
            </p:cNvSpPr>
            <p:nvPr/>
          </p:nvSpPr>
          <p:spPr bwMode="auto">
            <a:xfrm rot="19680000">
              <a:off x="7276425" y="4547998"/>
              <a:ext cx="927360" cy="305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794"/>
                </a:spcBef>
                <a:tabLst>
                  <a:tab pos="656650" algn="l"/>
                </a:tabLst>
              </a:pPr>
              <a:r>
                <a:rPr lang="it-IT" sz="1300" dirty="0">
                  <a:solidFill>
                    <a:srgbClr val="FF0066"/>
                  </a:solidFill>
                  <a:ea typeface="DejaVu LGC Sans" charset="0"/>
                  <a:cs typeface="DejaVu LGC Sans" charset="0"/>
                </a:rPr>
                <a:t>C/C</a:t>
              </a:r>
            </a:p>
          </p:txBody>
        </p:sp>
        <p:sp>
          <p:nvSpPr>
            <p:cNvPr id="9262" name="Freeform 46"/>
            <p:cNvSpPr>
              <a:spLocks noChangeArrowheads="1"/>
            </p:cNvSpPr>
            <p:nvPr/>
          </p:nvSpPr>
          <p:spPr bwMode="auto">
            <a:xfrm>
              <a:off x="5575335" y="4742418"/>
              <a:ext cx="2695680" cy="1684977"/>
            </a:xfrm>
            <a:custGeom>
              <a:avLst/>
              <a:gdLst>
                <a:gd name="T0" fmla="*/ 0 w 1784"/>
                <a:gd name="T1" fmla="*/ 1109 h 1109"/>
                <a:gd name="T2" fmla="*/ 1784 w 1784"/>
                <a:gd name="T3" fmla="*/ 0 h 1109"/>
                <a:gd name="T4" fmla="*/ 0 w 1784"/>
                <a:gd name="T5" fmla="*/ 0 h 1109"/>
                <a:gd name="T6" fmla="*/ 1784 w 1784"/>
                <a:gd name="T7" fmla="*/ 1109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784" h="1109">
                  <a:moveTo>
                    <a:pt x="0" y="1109"/>
                  </a:moveTo>
                  <a:lnTo>
                    <a:pt x="1784" y="0"/>
                  </a:lnTo>
                </a:path>
              </a:pathLst>
            </a:custGeom>
            <a:noFill/>
            <a:ln w="5724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3" name="Text Box 47"/>
            <p:cNvSpPr txBox="1">
              <a:spLocks noChangeArrowheads="1"/>
            </p:cNvSpPr>
            <p:nvPr/>
          </p:nvSpPr>
          <p:spPr bwMode="auto">
            <a:xfrm rot="19680000">
              <a:off x="6314610" y="5515658"/>
              <a:ext cx="1101600" cy="263791"/>
            </a:xfrm>
            <a:prstGeom prst="rect">
              <a:avLst/>
            </a:prstGeom>
            <a:solidFill>
              <a:srgbClr val="FFFF00"/>
            </a:solidFill>
            <a:ln w="3240">
              <a:solidFill>
                <a:srgbClr val="0000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680"/>
                </a:spcBef>
                <a:tabLst>
                  <a:tab pos="656650" algn="l"/>
                </a:tabLst>
              </a:pPr>
              <a:r>
                <a:rPr lang="it-IT" sz="11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Component</a:t>
              </a:r>
            </a:p>
          </p:txBody>
        </p:sp>
        <p:grpSp>
          <p:nvGrpSpPr>
            <p:cNvPr id="14" name="Group 48"/>
            <p:cNvGrpSpPr>
              <a:grpSpLocks/>
            </p:cNvGrpSpPr>
            <p:nvPr/>
          </p:nvGrpSpPr>
          <p:grpSpPr bwMode="auto">
            <a:xfrm>
              <a:off x="4410720" y="2057976"/>
              <a:ext cx="3483360" cy="4196601"/>
              <a:chOff x="3063" y="1429"/>
              <a:chExt cx="2419" cy="2914"/>
            </a:xfrm>
          </p:grpSpPr>
          <p:sp>
            <p:nvSpPr>
              <p:cNvPr id="9265" name="Freeform 49"/>
              <p:cNvSpPr>
                <a:spLocks noChangeArrowheads="1"/>
              </p:cNvSpPr>
              <p:nvPr/>
            </p:nvSpPr>
            <p:spPr bwMode="auto">
              <a:xfrm>
                <a:off x="3479" y="1613"/>
                <a:ext cx="1554" cy="2051"/>
              </a:xfrm>
              <a:custGeom>
                <a:avLst/>
                <a:gdLst>
                  <a:gd name="T0" fmla="*/ 0 w 1410"/>
                  <a:gd name="T1" fmla="*/ 72 h 1861"/>
                  <a:gd name="T2" fmla="*/ 988 w 1410"/>
                  <a:gd name="T3" fmla="*/ 1861 h 1861"/>
                  <a:gd name="T4" fmla="*/ 1410 w 1410"/>
                  <a:gd name="T5" fmla="*/ 1593 h 1861"/>
                  <a:gd name="T6" fmla="*/ 112 w 1410"/>
                  <a:gd name="T7" fmla="*/ 0 h 1861"/>
                  <a:gd name="T8" fmla="*/ 0 w 1410"/>
                  <a:gd name="T9" fmla="*/ 72 h 1861"/>
                  <a:gd name="T10" fmla="*/ 0 w 1410"/>
                  <a:gd name="T11" fmla="*/ 0 h 1861"/>
                  <a:gd name="T12" fmla="*/ 1410 w 1410"/>
                  <a:gd name="T13" fmla="*/ 1861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410" h="1861">
                    <a:moveTo>
                      <a:pt x="0" y="72"/>
                    </a:moveTo>
                    <a:lnTo>
                      <a:pt x="988" y="1861"/>
                    </a:lnTo>
                    <a:lnTo>
                      <a:pt x="1410" y="1593"/>
                    </a:lnTo>
                    <a:lnTo>
                      <a:pt x="112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0C0C0">
                  <a:alpha val="50000"/>
                </a:srgbClr>
              </a:solidFill>
              <a:ln w="324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6" name="Freeform 50"/>
              <p:cNvSpPr>
                <a:spLocks noChangeArrowheads="1"/>
              </p:cNvSpPr>
              <p:nvPr/>
            </p:nvSpPr>
            <p:spPr bwMode="auto">
              <a:xfrm>
                <a:off x="3192" y="1771"/>
                <a:ext cx="905" cy="2572"/>
              </a:xfrm>
              <a:custGeom>
                <a:avLst/>
                <a:gdLst>
                  <a:gd name="T0" fmla="*/ 278 w 822"/>
                  <a:gd name="T1" fmla="*/ 2334 h 2334"/>
                  <a:gd name="T2" fmla="*/ 822 w 822"/>
                  <a:gd name="T3" fmla="*/ 1990 h 2334"/>
                  <a:gd name="T4" fmla="*/ 150 w 822"/>
                  <a:gd name="T5" fmla="*/ 0 h 2334"/>
                  <a:gd name="T6" fmla="*/ 0 w 822"/>
                  <a:gd name="T7" fmla="*/ 87 h 2334"/>
                  <a:gd name="T8" fmla="*/ 278 w 822"/>
                  <a:gd name="T9" fmla="*/ 2334 h 2334"/>
                  <a:gd name="T10" fmla="*/ 0 w 822"/>
                  <a:gd name="T11" fmla="*/ 0 h 2334"/>
                  <a:gd name="T12" fmla="*/ 822 w 822"/>
                  <a:gd name="T13" fmla="*/ 2334 h 2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822" h="2334">
                    <a:moveTo>
                      <a:pt x="278" y="2334"/>
                    </a:moveTo>
                    <a:lnTo>
                      <a:pt x="822" y="1990"/>
                    </a:lnTo>
                    <a:lnTo>
                      <a:pt x="150" y="0"/>
                    </a:lnTo>
                    <a:lnTo>
                      <a:pt x="0" y="87"/>
                    </a:lnTo>
                    <a:lnTo>
                      <a:pt x="278" y="2334"/>
                    </a:lnTo>
                    <a:close/>
                  </a:path>
                </a:pathLst>
              </a:custGeom>
              <a:solidFill>
                <a:srgbClr val="FFCC00">
                  <a:alpha val="50000"/>
                </a:srgbClr>
              </a:solidFill>
              <a:ln w="324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7" name="Freeform 51"/>
              <p:cNvSpPr>
                <a:spLocks noChangeArrowheads="1"/>
              </p:cNvSpPr>
              <p:nvPr/>
            </p:nvSpPr>
            <p:spPr bwMode="auto">
              <a:xfrm>
                <a:off x="3360" y="1698"/>
                <a:ext cx="1206" cy="2265"/>
              </a:xfrm>
              <a:custGeom>
                <a:avLst/>
                <a:gdLst>
                  <a:gd name="T0" fmla="*/ 0 w 1095"/>
                  <a:gd name="T1" fmla="*/ 64 h 2056"/>
                  <a:gd name="T2" fmla="*/ 676 w 1095"/>
                  <a:gd name="T3" fmla="*/ 2056 h 2056"/>
                  <a:gd name="T4" fmla="*/ 1095 w 1095"/>
                  <a:gd name="T5" fmla="*/ 1787 h 2056"/>
                  <a:gd name="T6" fmla="*/ 105 w 1095"/>
                  <a:gd name="T7" fmla="*/ 0 h 2056"/>
                  <a:gd name="T8" fmla="*/ 0 w 1095"/>
                  <a:gd name="T9" fmla="*/ 64 h 2056"/>
                  <a:gd name="T10" fmla="*/ 0 w 1095"/>
                  <a:gd name="T11" fmla="*/ 0 h 2056"/>
                  <a:gd name="T12" fmla="*/ 1095 w 1095"/>
                  <a:gd name="T13" fmla="*/ 2056 h 2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095" h="2056">
                    <a:moveTo>
                      <a:pt x="0" y="64"/>
                    </a:moveTo>
                    <a:lnTo>
                      <a:pt x="676" y="2056"/>
                    </a:lnTo>
                    <a:lnTo>
                      <a:pt x="1095" y="1787"/>
                    </a:lnTo>
                    <a:lnTo>
                      <a:pt x="105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CCFF">
                  <a:alpha val="50000"/>
                </a:srgbClr>
              </a:solidFill>
              <a:ln w="324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8" name="Freeform 52"/>
              <p:cNvSpPr>
                <a:spLocks noChangeArrowheads="1"/>
              </p:cNvSpPr>
              <p:nvPr/>
            </p:nvSpPr>
            <p:spPr bwMode="auto">
              <a:xfrm>
                <a:off x="3622" y="1541"/>
                <a:ext cx="1860" cy="1826"/>
              </a:xfrm>
              <a:custGeom>
                <a:avLst/>
                <a:gdLst>
                  <a:gd name="T0" fmla="*/ 0 w 1705"/>
                  <a:gd name="T1" fmla="*/ 69 h 1661"/>
                  <a:gd name="T2" fmla="*/ 1295 w 1705"/>
                  <a:gd name="T3" fmla="*/ 1661 h 1661"/>
                  <a:gd name="T4" fmla="*/ 1705 w 1705"/>
                  <a:gd name="T5" fmla="*/ 1401 h 1661"/>
                  <a:gd name="T6" fmla="*/ 110 w 1705"/>
                  <a:gd name="T7" fmla="*/ 0 h 1661"/>
                  <a:gd name="T8" fmla="*/ 0 w 1705"/>
                  <a:gd name="T9" fmla="*/ 69 h 1661"/>
                  <a:gd name="T10" fmla="*/ 0 w 1705"/>
                  <a:gd name="T11" fmla="*/ 0 h 1661"/>
                  <a:gd name="T12" fmla="*/ 1705 w 1705"/>
                  <a:gd name="T13" fmla="*/ 1661 h 1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705" h="1661">
                    <a:moveTo>
                      <a:pt x="0" y="69"/>
                    </a:moveTo>
                    <a:lnTo>
                      <a:pt x="1295" y="1661"/>
                    </a:lnTo>
                    <a:lnTo>
                      <a:pt x="1705" y="1401"/>
                    </a:lnTo>
                    <a:lnTo>
                      <a:pt x="110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324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9" name="Text Box 53"/>
              <p:cNvSpPr txBox="1">
                <a:spLocks noChangeArrowheads="1"/>
              </p:cNvSpPr>
              <p:nvPr/>
            </p:nvSpPr>
            <p:spPr bwMode="auto">
              <a:xfrm rot="19560000">
                <a:off x="3567" y="2535"/>
                <a:ext cx="816" cy="21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656650" algn="l"/>
                  </a:tabLst>
                </a:pPr>
                <a:r>
                  <a:rPr lang="en-GB" sz="1400" dirty="0" smtClean="0">
                    <a:solidFill>
                      <a:srgbClr val="000000"/>
                    </a:solidFill>
                    <a:latin typeface="+mn-lt"/>
                    <a:ea typeface="DejaVu LGC Sans" charset="0"/>
                    <a:cs typeface="DejaVu LGC Sans" charset="0"/>
                  </a:rPr>
                  <a:t>Operational</a:t>
                </a:r>
                <a:endParaRPr lang="en-GB" sz="1400" dirty="0">
                  <a:solidFill>
                    <a:srgbClr val="000000"/>
                  </a:solidFill>
                  <a:latin typeface="+mn-lt"/>
                  <a:ea typeface="DejaVu LGC Sans" charset="0"/>
                  <a:cs typeface="DejaVu LGC Sans" charset="0"/>
                </a:endParaRPr>
              </a:p>
            </p:txBody>
          </p:sp>
          <p:sp>
            <p:nvSpPr>
              <p:cNvPr id="9270" name="Text Box 54"/>
              <p:cNvSpPr txBox="1">
                <a:spLocks noChangeArrowheads="1"/>
              </p:cNvSpPr>
              <p:nvPr/>
            </p:nvSpPr>
            <p:spPr bwMode="auto">
              <a:xfrm rot="19560000">
                <a:off x="3497" y="3166"/>
                <a:ext cx="1692" cy="21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tabLst>
                    <a:tab pos="656650" algn="l"/>
                    <a:tab pos="1313299" algn="l"/>
                    <a:tab pos="1969949" algn="l"/>
                  </a:tabLst>
                </a:pPr>
                <a:r>
                  <a:rPr lang="en-GB" sz="1400" dirty="0" smtClean="0">
                    <a:solidFill>
                      <a:srgbClr val="000000"/>
                    </a:solidFill>
                    <a:latin typeface="+mj-lt"/>
                    <a:ea typeface="DejaVu LGC Sans" charset="0"/>
                    <a:cs typeface="DejaVu LGC Sans" charset="0"/>
                  </a:rPr>
                  <a:t>Tactical</a:t>
                </a:r>
                <a:endParaRPr lang="en-GB" sz="1400" dirty="0">
                  <a:solidFill>
                    <a:srgbClr val="000000"/>
                  </a:solidFill>
                  <a:latin typeface="+mj-lt"/>
                  <a:ea typeface="DejaVu LGC Sans" charset="0"/>
                  <a:cs typeface="DejaVu LGC Sans" charset="0"/>
                </a:endParaRPr>
              </a:p>
            </p:txBody>
          </p:sp>
          <p:sp>
            <p:nvSpPr>
              <p:cNvPr id="9271" name="Text Box 55"/>
              <p:cNvSpPr txBox="1">
                <a:spLocks noChangeArrowheads="1"/>
              </p:cNvSpPr>
              <p:nvPr/>
            </p:nvSpPr>
            <p:spPr bwMode="auto">
              <a:xfrm rot="19620000">
                <a:off x="3343" y="1984"/>
                <a:ext cx="658" cy="21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656650" algn="l"/>
                    <a:tab pos="1313299" algn="l"/>
                  </a:tabLst>
                </a:pPr>
                <a:r>
                  <a:rPr lang="en-GB" sz="1400" dirty="0" smtClean="0">
                    <a:solidFill>
                      <a:srgbClr val="000000"/>
                    </a:solidFill>
                    <a:latin typeface="+mj-lt"/>
                    <a:ea typeface="DejaVu LGC Sans" charset="0"/>
                    <a:cs typeface="DejaVu LGC Sans" charset="0"/>
                  </a:rPr>
                  <a:t>Strategic</a:t>
                </a:r>
                <a:endParaRPr lang="en-GB" sz="1400" dirty="0">
                  <a:solidFill>
                    <a:srgbClr val="000000"/>
                  </a:solidFill>
                  <a:latin typeface="+mj-lt"/>
                  <a:ea typeface="DejaVu LGC Sans" charset="0"/>
                  <a:cs typeface="DejaVu LGC Sans" charset="0"/>
                </a:endParaRPr>
              </a:p>
            </p:txBody>
          </p:sp>
          <p:sp>
            <p:nvSpPr>
              <p:cNvPr id="9272" name="Text Box 56"/>
              <p:cNvSpPr txBox="1">
                <a:spLocks noChangeArrowheads="1"/>
              </p:cNvSpPr>
              <p:nvPr/>
            </p:nvSpPr>
            <p:spPr bwMode="auto">
              <a:xfrm rot="19680000" flipH="1">
                <a:off x="3063" y="1429"/>
                <a:ext cx="627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2" name="Freeform 81"/>
          <p:cNvSpPr/>
          <p:nvPr/>
        </p:nvSpPr>
        <p:spPr bwMode="auto">
          <a:xfrm>
            <a:off x="1809750" y="2524125"/>
            <a:ext cx="5524500" cy="2790825"/>
          </a:xfrm>
          <a:custGeom>
            <a:avLst/>
            <a:gdLst>
              <a:gd name="connsiteX0" fmla="*/ 1400175 w 5524500"/>
              <a:gd name="connsiteY0" fmla="*/ 342900 h 2790825"/>
              <a:gd name="connsiteX1" fmla="*/ 0 w 5524500"/>
              <a:gd name="connsiteY1" fmla="*/ 2076450 h 2790825"/>
              <a:gd name="connsiteX2" fmla="*/ 3209925 w 5524500"/>
              <a:gd name="connsiteY2" fmla="*/ 2790825 h 2790825"/>
              <a:gd name="connsiteX3" fmla="*/ 5524500 w 5524500"/>
              <a:gd name="connsiteY3" fmla="*/ 1314450 h 2790825"/>
              <a:gd name="connsiteX4" fmla="*/ 4019550 w 5524500"/>
              <a:gd name="connsiteY4" fmla="*/ 0 h 2790825"/>
              <a:gd name="connsiteX5" fmla="*/ 2933700 w 5524500"/>
              <a:gd name="connsiteY5" fmla="*/ 600075 h 2790825"/>
              <a:gd name="connsiteX6" fmla="*/ 1400175 w 5524500"/>
              <a:gd name="connsiteY6" fmla="*/ 342900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4500" h="2790825">
                <a:moveTo>
                  <a:pt x="1400175" y="342900"/>
                </a:moveTo>
                <a:lnTo>
                  <a:pt x="0" y="2076450"/>
                </a:lnTo>
                <a:lnTo>
                  <a:pt x="3209925" y="2790825"/>
                </a:lnTo>
                <a:lnTo>
                  <a:pt x="5524500" y="1314450"/>
                </a:lnTo>
                <a:lnTo>
                  <a:pt x="4019550" y="0"/>
                </a:lnTo>
                <a:lnTo>
                  <a:pt x="2933700" y="600075"/>
                </a:lnTo>
                <a:lnTo>
                  <a:pt x="1400175" y="34290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44000"/>
            </a:schemeClr>
          </a:solidFill>
          <a:ln w="50800">
            <a:noFill/>
            <a:round/>
            <a:headEnd type="diamond" w="med" len="med"/>
            <a:tailEnd type="stealth" w="med" len="med"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180975" y="971550"/>
            <a:ext cx="8820150" cy="9525"/>
          </a:xfrm>
          <a:prstGeom prst="line">
            <a:avLst/>
          </a:prstGeom>
          <a:solidFill>
            <a:srgbClr val="FF0000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Title 87"/>
          <p:cNvSpPr>
            <a:spLocks noGrp="1"/>
          </p:cNvSpPr>
          <p:nvPr>
            <p:ph type="title"/>
          </p:nvPr>
        </p:nvSpPr>
        <p:spPr>
          <a:xfrm>
            <a:off x="1228725" y="0"/>
            <a:ext cx="6553200" cy="1066800"/>
          </a:xfrm>
        </p:spPr>
        <p:txBody>
          <a:bodyPr/>
          <a:lstStyle/>
          <a:p>
            <a:r>
              <a:rPr lang="en-US" sz="2400" dirty="0" smtClean="0"/>
              <a:t>Training / Exercise</a:t>
            </a:r>
            <a:endParaRPr lang="en-US" sz="2400" dirty="0"/>
          </a:p>
        </p:txBody>
      </p:sp>
      <p:sp>
        <p:nvSpPr>
          <p:cNvPr id="90" name="Freeform 89"/>
          <p:cNvSpPr/>
          <p:nvPr/>
        </p:nvSpPr>
        <p:spPr bwMode="auto">
          <a:xfrm>
            <a:off x="1276350" y="1343025"/>
            <a:ext cx="3219450" cy="4133850"/>
          </a:xfrm>
          <a:custGeom>
            <a:avLst/>
            <a:gdLst>
              <a:gd name="connsiteX0" fmla="*/ 3219450 w 3219450"/>
              <a:gd name="connsiteY0" fmla="*/ 0 h 4133850"/>
              <a:gd name="connsiteX1" fmla="*/ 0 w 3219450"/>
              <a:gd name="connsiteY1" fmla="*/ 3914775 h 4133850"/>
              <a:gd name="connsiteX2" fmla="*/ 904875 w 3219450"/>
              <a:gd name="connsiteY2" fmla="*/ 4133850 h 4133850"/>
              <a:gd name="connsiteX3" fmla="*/ 3219450 w 3219450"/>
              <a:gd name="connsiteY3" fmla="*/ 0 h 413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9450" h="4133850">
                <a:moveTo>
                  <a:pt x="3219450" y="0"/>
                </a:moveTo>
                <a:lnTo>
                  <a:pt x="0" y="3914775"/>
                </a:lnTo>
                <a:lnTo>
                  <a:pt x="904875" y="4133850"/>
                </a:lnTo>
                <a:lnTo>
                  <a:pt x="3219450" y="0"/>
                </a:lnTo>
                <a:close/>
              </a:path>
            </a:pathLst>
          </a:cu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 type="diamond" w="med" len="med"/>
            <a:tailEnd type="stealth" w="med" len="med"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 bwMode="auto">
          <a:xfrm>
            <a:off x="4010025" y="1362075"/>
            <a:ext cx="1114425" cy="4867275"/>
          </a:xfrm>
          <a:custGeom>
            <a:avLst/>
            <a:gdLst>
              <a:gd name="connsiteX0" fmla="*/ 504825 w 1114425"/>
              <a:gd name="connsiteY0" fmla="*/ 0 h 4867275"/>
              <a:gd name="connsiteX1" fmla="*/ 0 w 1114425"/>
              <a:gd name="connsiteY1" fmla="*/ 4591050 h 4867275"/>
              <a:gd name="connsiteX2" fmla="*/ 1114425 w 1114425"/>
              <a:gd name="connsiteY2" fmla="*/ 4867275 h 4867275"/>
              <a:gd name="connsiteX3" fmla="*/ 504825 w 1114425"/>
              <a:gd name="connsiteY3" fmla="*/ 0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425" h="4867275">
                <a:moveTo>
                  <a:pt x="504825" y="0"/>
                </a:moveTo>
                <a:lnTo>
                  <a:pt x="0" y="4591050"/>
                </a:lnTo>
                <a:lnTo>
                  <a:pt x="1114425" y="4867275"/>
                </a:lnTo>
                <a:lnTo>
                  <a:pt x="504825" y="0"/>
                </a:lnTo>
                <a:close/>
              </a:path>
            </a:pathLst>
          </a:cu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 type="diamond" w="med" len="med"/>
            <a:tailEnd type="stealth" w="med" len="med"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 bwMode="auto">
          <a:xfrm>
            <a:off x="3048000" y="1362075"/>
            <a:ext cx="1457325" cy="4581525"/>
          </a:xfrm>
          <a:custGeom>
            <a:avLst/>
            <a:gdLst>
              <a:gd name="connsiteX0" fmla="*/ 1457325 w 1457325"/>
              <a:gd name="connsiteY0" fmla="*/ 0 h 4581525"/>
              <a:gd name="connsiteX1" fmla="*/ 0 w 1457325"/>
              <a:gd name="connsiteY1" fmla="*/ 4362450 h 4581525"/>
              <a:gd name="connsiteX2" fmla="*/ 952500 w 1457325"/>
              <a:gd name="connsiteY2" fmla="*/ 4581525 h 4581525"/>
              <a:gd name="connsiteX3" fmla="*/ 1457325 w 1457325"/>
              <a:gd name="connsiteY3" fmla="*/ 0 h 458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7325" h="4581525">
                <a:moveTo>
                  <a:pt x="1457325" y="0"/>
                </a:moveTo>
                <a:lnTo>
                  <a:pt x="0" y="4362450"/>
                </a:lnTo>
                <a:lnTo>
                  <a:pt x="952500" y="4581525"/>
                </a:lnTo>
                <a:lnTo>
                  <a:pt x="1457325" y="0"/>
                </a:lnTo>
                <a:close/>
              </a:path>
            </a:pathLst>
          </a:custGeom>
          <a:noFill/>
          <a:ln w="50800">
            <a:solidFill>
              <a:srgbClr val="00FF00"/>
            </a:solidFill>
            <a:round/>
            <a:headEnd type="diamond" w="med" len="med"/>
            <a:tailEnd type="stealth" w="med" len="med"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5" name="Footer Placeholder 6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ROLANDS &amp; ASSOCIATES Corporation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117987" y="1476375"/>
            <a:ext cx="9026013" cy="341670"/>
          </a:xfrm>
          <a:prstGeom prst="rect">
            <a:avLst/>
          </a:prstGeom>
          <a:solidFill>
            <a:srgbClr val="E2FDBF"/>
          </a:solidFill>
          <a:ln w="50800">
            <a:noFill/>
            <a:round/>
            <a:headEnd type="diamond" w="med" len="med"/>
            <a:tailEnd type="stealth" w="med" len="med"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447675" y="304800"/>
            <a:ext cx="9144000" cy="5544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2452" rIns="81639" bIns="42452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400" i="1" dirty="0">
                <a:latin typeface="+mn-lt"/>
                <a:ea typeface="DejaVu LGC Sans" charset="0"/>
                <a:cs typeface="DejaVu LGC Sans" charset="0"/>
              </a:rPr>
              <a:t>Scalable Simulation</a:t>
            </a: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3038474" y="1038465"/>
            <a:ext cx="5894071" cy="732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1639" tIns="42452" rIns="81639" bIns="42452">
            <a:spAutoFit/>
          </a:bodyPr>
          <a:lstStyle/>
          <a:p>
            <a:pPr>
              <a:spcBef>
                <a:spcPts val="1134"/>
              </a:spcBef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1400" i="1" dirty="0" smtClean="0">
                <a:solidFill>
                  <a:srgbClr val="000099"/>
                </a:solidFill>
                <a:latin typeface="+mn-lt"/>
                <a:ea typeface="DejaVu LGC Sans" charset="0"/>
                <a:cs typeface="DejaVu LGC Sans" charset="0"/>
              </a:rPr>
              <a:t>Supports </a:t>
            </a:r>
            <a:r>
              <a:rPr lang="en-US" sz="1400" i="1" dirty="0">
                <a:solidFill>
                  <a:srgbClr val="000099"/>
                </a:solidFill>
                <a:latin typeface="+mn-lt"/>
                <a:ea typeface="DejaVu LGC Sans" charset="0"/>
                <a:cs typeface="DejaVu LGC Sans" charset="0"/>
              </a:rPr>
              <a:t>a Spectrum of Conflict spanning security cooperation, contested stability operations, irregular warfare, hybrid warfare and major conventional and non-conventional operations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231075" y="3004186"/>
            <a:ext cx="1400767" cy="366597"/>
          </a:xfrm>
          <a:prstGeom prst="roundRect">
            <a:avLst>
              <a:gd name="adj" fmla="val 38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101000"/>
              </a:lnSpc>
              <a:tabLst>
                <a:tab pos="656650" algn="l"/>
                <a:tab pos="1313299" algn="l"/>
              </a:tabLst>
            </a:pPr>
            <a:r>
              <a:rPr lang="en-GB" i="1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Operations</a:t>
            </a: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165601" y="3673086"/>
            <a:ext cx="1765440" cy="366597"/>
          </a:xfrm>
          <a:prstGeom prst="roundRect">
            <a:avLst>
              <a:gd name="adj" fmla="val 222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101000"/>
              </a:lnSpc>
              <a:tabLst>
                <a:tab pos="656650" algn="l"/>
                <a:tab pos="1313299" algn="l"/>
              </a:tabLst>
            </a:pPr>
            <a:r>
              <a:rPr lang="en-GB" i="1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General Goal</a:t>
            </a:r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360091" y="4801285"/>
            <a:ext cx="1259703" cy="366597"/>
          </a:xfrm>
          <a:prstGeom prst="roundRect">
            <a:avLst>
              <a:gd name="adj" fmla="val 389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101000"/>
              </a:lnSpc>
              <a:tabLst>
                <a:tab pos="656650" algn="l"/>
              </a:tabLst>
            </a:pPr>
            <a:r>
              <a:rPr lang="en-GB" i="1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Examples</a:t>
            </a: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 flipH="1">
            <a:off x="1781175" y="2428524"/>
            <a:ext cx="6943724" cy="195614"/>
          </a:xfrm>
          <a:prstGeom prst="roundRect">
            <a:avLst>
              <a:gd name="adj" fmla="val 366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4200000" scaled="0"/>
            <a:tileRect r="-100000" b="-100000"/>
          </a:gradFill>
          <a:ln w="2556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6410325" y="3421647"/>
            <a:ext cx="16396" cy="2786952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 flipV="1">
            <a:off x="314325" y="3412402"/>
            <a:ext cx="8372475" cy="37619"/>
          </a:xfrm>
          <a:prstGeom prst="line">
            <a:avLst/>
          </a:prstGeom>
          <a:noFill/>
          <a:ln w="25400" cmpd="dbl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4805010" y="2983566"/>
            <a:ext cx="2734441" cy="312057"/>
          </a:xfrm>
          <a:prstGeom prst="roundRect">
            <a:avLst>
              <a:gd name="adj" fmla="val 472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966" tIns="40166" rIns="81966" bIns="40166">
            <a:spAutoFit/>
          </a:bodyPr>
          <a:lstStyle/>
          <a:p>
            <a:pPr>
              <a:lnSpc>
                <a:spcPct val="101000"/>
              </a:lnSpc>
              <a:buClr>
                <a:srgbClr val="FFFFFF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GB" sz="15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Operations Other Than War</a:t>
            </a:r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2711355" y="2983566"/>
            <a:ext cx="589623" cy="297668"/>
          </a:xfrm>
          <a:prstGeom prst="roundRect">
            <a:avLst>
              <a:gd name="adj" fmla="val 472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966" tIns="40166" rIns="81966" bIns="40166">
            <a:spAutoFit/>
          </a:bodyPr>
          <a:lstStyle/>
          <a:p>
            <a:pPr hangingPunct="1">
              <a:lnSpc>
                <a:spcPct val="101000"/>
              </a:lnSpc>
              <a:buClr>
                <a:srgbClr val="FFFFFF"/>
              </a:buClr>
              <a:buFont typeface="Arial" charset="0"/>
              <a:buChar char="•"/>
            </a:pPr>
            <a:r>
              <a:rPr lang="en-GB" sz="15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War</a:t>
            </a:r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304799" y="4312328"/>
            <a:ext cx="8372475" cy="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>
            <a:off x="3962399" y="2929816"/>
            <a:ext cx="13441" cy="330452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auto">
          <a:xfrm>
            <a:off x="6596227" y="3608959"/>
            <a:ext cx="1717240" cy="487638"/>
          </a:xfrm>
          <a:prstGeom prst="roundRect">
            <a:avLst>
              <a:gd name="adj" fmla="val 273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966" tIns="40166" rIns="81966" bIns="40166">
            <a:spAutoFit/>
          </a:bodyPr>
          <a:lstStyle/>
          <a:p>
            <a:pPr algn="ctr">
              <a:lnSpc>
                <a:spcPct val="101000"/>
              </a:lnSpc>
              <a:buClr>
                <a:srgbClr val="FFFFFF"/>
              </a:buClr>
              <a:buFont typeface="Arial" charset="0"/>
              <a:buChar char="•"/>
              <a:tabLst>
                <a:tab pos="656650" algn="l"/>
                <a:tab pos="1313299" algn="l"/>
              </a:tabLst>
            </a:pPr>
            <a:r>
              <a:rPr lang="en-GB" sz="1350" dirty="0">
                <a:solidFill>
                  <a:schemeClr val="bg2">
                    <a:lumMod val="75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Promote / Enforce</a:t>
            </a:r>
          </a:p>
          <a:p>
            <a:pPr algn="ctr">
              <a:lnSpc>
                <a:spcPct val="101000"/>
              </a:lnSpc>
              <a:buClr>
                <a:srgbClr val="FFFFFF"/>
              </a:buClr>
              <a:buFont typeface="Arial" charset="0"/>
              <a:buChar char="•"/>
              <a:tabLst>
                <a:tab pos="656650" algn="l"/>
                <a:tab pos="1313299" algn="l"/>
              </a:tabLst>
            </a:pPr>
            <a:r>
              <a:rPr lang="en-GB" sz="135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Peace</a:t>
            </a:r>
            <a:endParaRPr lang="en-GB" sz="1350" dirty="0">
              <a:solidFill>
                <a:schemeClr val="bg2">
                  <a:lumMod val="75000"/>
                </a:schemeClr>
              </a:solidFill>
              <a:latin typeface="+mn-lt"/>
              <a:ea typeface="DejaVu LGC Sans" charset="0"/>
              <a:cs typeface="DejaVu LGC Sans" charset="0"/>
            </a:endParaRPr>
          </a:p>
        </p:txBody>
      </p:sp>
      <p:sp>
        <p:nvSpPr>
          <p:cNvPr id="3096" name="AutoShape 24"/>
          <p:cNvSpPr>
            <a:spLocks noChangeArrowheads="1"/>
          </p:cNvSpPr>
          <p:nvPr/>
        </p:nvSpPr>
        <p:spPr bwMode="auto">
          <a:xfrm>
            <a:off x="4348793" y="3593589"/>
            <a:ext cx="1582587" cy="487638"/>
          </a:xfrm>
          <a:prstGeom prst="roundRect">
            <a:avLst>
              <a:gd name="adj" fmla="val 273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966" tIns="40166" rIns="81966" bIns="40166">
            <a:spAutoFit/>
          </a:bodyPr>
          <a:lstStyle/>
          <a:p>
            <a:pPr algn="ctr">
              <a:lnSpc>
                <a:spcPct val="101000"/>
              </a:lnSpc>
              <a:buClr>
                <a:srgbClr val="FFFFFF"/>
              </a:buClr>
              <a:buFont typeface="Arial" charset="0"/>
              <a:buChar char="•"/>
              <a:tabLst>
                <a:tab pos="656650" algn="l"/>
                <a:tab pos="1313299" algn="l"/>
              </a:tabLst>
            </a:pPr>
            <a:r>
              <a:rPr lang="en-GB" sz="1350" dirty="0">
                <a:solidFill>
                  <a:schemeClr val="bg2">
                    <a:lumMod val="75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Deter War &amp;</a:t>
            </a:r>
          </a:p>
          <a:p>
            <a:pPr algn="ctr">
              <a:lnSpc>
                <a:spcPct val="101000"/>
              </a:lnSpc>
              <a:buClr>
                <a:srgbClr val="FFFFFF"/>
              </a:buClr>
              <a:buFont typeface="Arial" charset="0"/>
              <a:buChar char="•"/>
              <a:tabLst>
                <a:tab pos="656650" algn="l"/>
                <a:tab pos="1313299" algn="l"/>
              </a:tabLst>
            </a:pPr>
            <a:r>
              <a:rPr lang="en-GB" sz="1350" dirty="0">
                <a:solidFill>
                  <a:schemeClr val="bg2">
                    <a:lumMod val="75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Resolve Conflict</a:t>
            </a:r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2313165" y="3607862"/>
            <a:ext cx="1254036" cy="487638"/>
          </a:xfrm>
          <a:prstGeom prst="roundRect">
            <a:avLst>
              <a:gd name="adj" fmla="val 273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966" tIns="40166" rIns="81966" bIns="40166">
            <a:spAutoFit/>
          </a:bodyPr>
          <a:lstStyle/>
          <a:p>
            <a:pPr>
              <a:lnSpc>
                <a:spcPct val="101000"/>
              </a:lnSpc>
              <a:buClr>
                <a:srgbClr val="FFFFFF"/>
              </a:buClr>
              <a:buFont typeface="Arial" charset="0"/>
              <a:buChar char="•"/>
              <a:tabLst>
                <a:tab pos="656650" algn="l"/>
                <a:tab pos="1313299" algn="l"/>
              </a:tabLst>
            </a:pPr>
            <a:r>
              <a:rPr lang="en-GB" sz="1350" dirty="0">
                <a:solidFill>
                  <a:schemeClr val="bg2">
                    <a:lumMod val="75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Win / Enemy</a:t>
            </a:r>
          </a:p>
          <a:p>
            <a:pPr>
              <a:lnSpc>
                <a:spcPct val="101000"/>
              </a:lnSpc>
              <a:buClr>
                <a:srgbClr val="FFFFFF"/>
              </a:buClr>
              <a:buFont typeface="Arial" charset="0"/>
              <a:buChar char="•"/>
              <a:tabLst>
                <a:tab pos="656650" algn="l"/>
                <a:tab pos="1313299" algn="l"/>
              </a:tabLst>
            </a:pPr>
            <a:r>
              <a:rPr lang="en-GB" sz="1350" dirty="0">
                <a:solidFill>
                  <a:schemeClr val="bg2">
                    <a:lumMod val="75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 Destruction</a:t>
            </a:r>
          </a:p>
        </p:txBody>
      </p:sp>
      <p:sp>
        <p:nvSpPr>
          <p:cNvPr id="3098" name="AutoShape 26"/>
          <p:cNvSpPr>
            <a:spLocks noChangeArrowheads="1"/>
          </p:cNvSpPr>
          <p:nvPr/>
        </p:nvSpPr>
        <p:spPr bwMode="auto">
          <a:xfrm>
            <a:off x="1676400" y="4549139"/>
            <a:ext cx="2371265" cy="913879"/>
          </a:xfrm>
          <a:prstGeom prst="roundRect">
            <a:avLst>
              <a:gd name="adj" fmla="val 1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966" tIns="40166" rIns="81966" bIns="40166">
            <a:spAutoFit/>
          </a:bodyPr>
          <a:lstStyle/>
          <a:p>
            <a:pPr>
              <a:lnSpc>
                <a:spcPct val="101000"/>
              </a:lnSpc>
              <a:buClr>
                <a:srgbClr val="FFFFFF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GB" sz="1350" dirty="0">
                <a:solidFill>
                  <a:schemeClr val="bg2">
                    <a:lumMod val="75000"/>
                  </a:schemeClr>
                </a:solidFill>
                <a:latin typeface="+mj-lt"/>
                <a:ea typeface="DejaVu LGC Sans" charset="0"/>
                <a:cs typeface="DejaVu LGC Sans" charset="0"/>
              </a:rPr>
              <a:t>  Large Scale Combat Ops</a:t>
            </a:r>
          </a:p>
          <a:p>
            <a:pPr marL="414726" lvl="1">
              <a:lnSpc>
                <a:spcPct val="101000"/>
              </a:lnSpc>
              <a:buClr>
                <a:srgbClr val="FFFFFF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GB" sz="135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-128"/>
              </a:rPr>
              <a:t>  Attack</a:t>
            </a:r>
          </a:p>
          <a:p>
            <a:pPr marL="414726" lvl="1">
              <a:lnSpc>
                <a:spcPct val="101000"/>
              </a:lnSpc>
              <a:buClr>
                <a:srgbClr val="FFFFFF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GB" sz="135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-128"/>
              </a:rPr>
              <a:t>  Defend</a:t>
            </a:r>
          </a:p>
          <a:p>
            <a:pPr marL="414726" lvl="1">
              <a:lnSpc>
                <a:spcPct val="101000"/>
              </a:lnSpc>
              <a:buClr>
                <a:srgbClr val="FFFFFF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GB" sz="135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-128"/>
              </a:rPr>
              <a:t>  Blockade</a:t>
            </a:r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>
            <a:off x="3971520" y="4482886"/>
            <a:ext cx="2236613" cy="1330543"/>
          </a:xfrm>
          <a:prstGeom prst="roundRect">
            <a:avLst>
              <a:gd name="adj" fmla="val 11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966" tIns="40166" rIns="81966" bIns="40166">
            <a:spAutoFit/>
          </a:bodyPr>
          <a:lstStyle/>
          <a:p>
            <a:pPr>
              <a:lnSpc>
                <a:spcPct val="101000"/>
              </a:lnSpc>
              <a:buClr>
                <a:srgbClr val="FFFFFF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</a:tabLst>
            </a:pPr>
            <a:r>
              <a:rPr lang="en-GB" sz="1350" dirty="0">
                <a:solidFill>
                  <a:schemeClr val="bg2">
                    <a:lumMod val="75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  Peace Enforcement</a:t>
            </a:r>
          </a:p>
          <a:p>
            <a:pPr>
              <a:lnSpc>
                <a:spcPct val="101000"/>
              </a:lnSpc>
              <a:buClr>
                <a:srgbClr val="FFFFFF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</a:tabLst>
            </a:pPr>
            <a:r>
              <a:rPr lang="en-GB" sz="1350" dirty="0">
                <a:solidFill>
                  <a:schemeClr val="bg2">
                    <a:lumMod val="75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  </a:t>
            </a:r>
            <a:r>
              <a:rPr lang="en-GB" sz="1350" dirty="0" err="1">
                <a:solidFill>
                  <a:schemeClr val="bg2">
                    <a:lumMod val="75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Spt</a:t>
            </a:r>
            <a:r>
              <a:rPr lang="en-GB" sz="1350" dirty="0">
                <a:solidFill>
                  <a:schemeClr val="bg2">
                    <a:lumMod val="75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 Counterinsurgency</a:t>
            </a:r>
          </a:p>
          <a:p>
            <a:pPr>
              <a:lnSpc>
                <a:spcPct val="101000"/>
              </a:lnSpc>
              <a:buClr>
                <a:srgbClr val="FFFFFF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</a:tabLst>
            </a:pPr>
            <a:r>
              <a:rPr lang="en-GB" sz="1350" dirty="0">
                <a:solidFill>
                  <a:schemeClr val="bg2">
                    <a:lumMod val="75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  Counterterrorism</a:t>
            </a:r>
          </a:p>
          <a:p>
            <a:pPr marL="414726" lvl="1">
              <a:lnSpc>
                <a:spcPct val="101000"/>
              </a:lnSpc>
              <a:buClr>
                <a:srgbClr val="FFFFFF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</a:tabLst>
            </a:pPr>
            <a:r>
              <a:rPr lang="en-GB" sz="135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charset="-128"/>
              </a:rPr>
              <a:t>NEO</a:t>
            </a:r>
            <a:endParaRPr lang="en-GB" sz="1350" dirty="0">
              <a:solidFill>
                <a:schemeClr val="bg2">
                  <a:lumMod val="75000"/>
                </a:schemeClr>
              </a:solidFill>
              <a:latin typeface="+mn-lt"/>
              <a:ea typeface="ＭＳ Ｐゴシック" charset="-128"/>
            </a:endParaRPr>
          </a:p>
          <a:p>
            <a:pPr marL="414726" lvl="1">
              <a:lnSpc>
                <a:spcPct val="101000"/>
              </a:lnSpc>
              <a:buClr>
                <a:srgbClr val="FFFFFF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</a:tabLst>
            </a:pPr>
            <a:r>
              <a:rPr lang="en-GB" sz="135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charset="-128"/>
              </a:rPr>
              <a:t>Raid</a:t>
            </a:r>
            <a:endParaRPr lang="en-GB" sz="1350" dirty="0">
              <a:solidFill>
                <a:schemeClr val="bg2">
                  <a:lumMod val="75000"/>
                </a:schemeClr>
              </a:solidFill>
              <a:latin typeface="+mn-lt"/>
              <a:ea typeface="ＭＳ Ｐゴシック" charset="-128"/>
            </a:endParaRPr>
          </a:p>
          <a:p>
            <a:pPr marL="414726" lvl="1">
              <a:lnSpc>
                <a:spcPct val="101000"/>
              </a:lnSpc>
              <a:buClr>
                <a:srgbClr val="FFFFFF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</a:tabLst>
            </a:pPr>
            <a:r>
              <a:rPr lang="en-GB" sz="135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charset="-128"/>
              </a:rPr>
              <a:t>Strike</a:t>
            </a:r>
            <a:endParaRPr lang="en-GB" sz="1350" dirty="0">
              <a:solidFill>
                <a:schemeClr val="bg2">
                  <a:lumMod val="75000"/>
                </a:schemeClr>
              </a:solidFill>
              <a:latin typeface="+mn-lt"/>
              <a:ea typeface="ＭＳ Ｐゴシック" charset="-128"/>
            </a:endParaRPr>
          </a:p>
        </p:txBody>
      </p: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6567945" y="4445225"/>
            <a:ext cx="1912806" cy="1536643"/>
          </a:xfrm>
          <a:prstGeom prst="roundRect">
            <a:avLst>
              <a:gd name="adj" fmla="val 11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966" tIns="40166" rIns="81966" bIns="40166">
            <a:spAutoFit/>
          </a:bodyPr>
          <a:lstStyle/>
          <a:p>
            <a:pPr>
              <a:lnSpc>
                <a:spcPct val="101000"/>
              </a:lnSpc>
              <a:buClr>
                <a:srgbClr val="FFFFFF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</a:tabLst>
            </a:pPr>
            <a:r>
              <a:rPr lang="en-GB" sz="1350" dirty="0">
                <a:solidFill>
                  <a:schemeClr val="bg2">
                    <a:lumMod val="75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  Peacekeeping</a:t>
            </a:r>
          </a:p>
          <a:p>
            <a:pPr>
              <a:lnSpc>
                <a:spcPct val="101000"/>
              </a:lnSpc>
              <a:buClr>
                <a:srgbClr val="FFFFFF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</a:tabLst>
            </a:pPr>
            <a:r>
              <a:rPr lang="en-GB" sz="1350" dirty="0">
                <a:solidFill>
                  <a:schemeClr val="bg2">
                    <a:lumMod val="75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  Counterdrug</a:t>
            </a:r>
          </a:p>
          <a:p>
            <a:pPr>
              <a:lnSpc>
                <a:spcPct val="101000"/>
              </a:lnSpc>
              <a:buClr>
                <a:srgbClr val="FFFFFF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</a:tabLst>
            </a:pPr>
            <a:r>
              <a:rPr lang="en-GB" sz="1350" dirty="0">
                <a:solidFill>
                  <a:schemeClr val="bg2">
                    <a:lumMod val="75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  </a:t>
            </a:r>
            <a:r>
              <a:rPr lang="en-GB" sz="135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Human. Assistance</a:t>
            </a:r>
          </a:p>
          <a:p>
            <a:pPr>
              <a:lnSpc>
                <a:spcPct val="101000"/>
              </a:lnSpc>
              <a:buClr>
                <a:srgbClr val="FFFFFF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</a:tabLst>
            </a:pPr>
            <a:r>
              <a:rPr lang="en-GB" sz="135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  Disaster </a:t>
            </a:r>
            <a:r>
              <a:rPr lang="en-GB" sz="1350" dirty="0">
                <a:solidFill>
                  <a:schemeClr val="bg2">
                    <a:lumMod val="75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Relief</a:t>
            </a:r>
          </a:p>
          <a:p>
            <a:pPr>
              <a:lnSpc>
                <a:spcPct val="101000"/>
              </a:lnSpc>
              <a:buClr>
                <a:srgbClr val="FFFFFF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</a:tabLst>
            </a:pPr>
            <a:r>
              <a:rPr lang="en-GB" sz="1350" dirty="0">
                <a:solidFill>
                  <a:schemeClr val="bg2">
                    <a:lumMod val="75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  Nation Assistance</a:t>
            </a:r>
          </a:p>
          <a:p>
            <a:pPr marL="414726" lvl="1">
              <a:lnSpc>
                <a:spcPct val="101000"/>
              </a:lnSpc>
              <a:buClr>
                <a:srgbClr val="FFFFFF"/>
              </a:buClr>
              <a:tabLst>
                <a:tab pos="656650" algn="l"/>
                <a:tab pos="1313299" algn="l"/>
                <a:tab pos="1969949" algn="l"/>
              </a:tabLst>
            </a:pPr>
            <a:r>
              <a:rPr lang="en-GB" sz="135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charset="-128"/>
              </a:rPr>
              <a:t>NEO</a:t>
            </a:r>
            <a:endParaRPr lang="en-GB" sz="1350" dirty="0">
              <a:solidFill>
                <a:schemeClr val="bg2">
                  <a:lumMod val="75000"/>
                </a:schemeClr>
              </a:solidFill>
              <a:latin typeface="+mn-lt"/>
              <a:ea typeface="ＭＳ Ｐゴシック" charset="-128"/>
            </a:endParaRPr>
          </a:p>
          <a:p>
            <a:pPr marL="414726" lvl="1">
              <a:lnSpc>
                <a:spcPct val="101000"/>
              </a:lnSpc>
              <a:buClr>
                <a:srgbClr val="FFFFFF"/>
              </a:buClr>
              <a:tabLst>
                <a:tab pos="656650" algn="l"/>
                <a:tab pos="1313299" algn="l"/>
                <a:tab pos="1969949" algn="l"/>
              </a:tabLst>
            </a:pPr>
            <a:r>
              <a:rPr lang="en-GB" sz="135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charset="-128"/>
              </a:rPr>
              <a:t>Civil </a:t>
            </a:r>
            <a:r>
              <a:rPr lang="en-GB" sz="1350" dirty="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charset="-128"/>
              </a:rPr>
              <a:t>Support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142560" y="2152649"/>
            <a:ext cx="8828640" cy="4279465"/>
          </a:xfrm>
          <a:prstGeom prst="rect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4" name="Line 22"/>
          <p:cNvSpPr>
            <a:spLocks noChangeShapeType="1"/>
          </p:cNvSpPr>
          <p:nvPr/>
        </p:nvSpPr>
        <p:spPr bwMode="auto">
          <a:xfrm>
            <a:off x="1819274" y="2939274"/>
            <a:ext cx="13441" cy="3304527"/>
          </a:xfrm>
          <a:prstGeom prst="line">
            <a:avLst/>
          </a:prstGeom>
          <a:noFill/>
          <a:ln w="25400" cmpd="dbl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2895600" y="781050"/>
            <a:ext cx="6105525" cy="38100"/>
          </a:xfrm>
          <a:prstGeom prst="line">
            <a:avLst/>
          </a:prstGeom>
          <a:solidFill>
            <a:srgbClr val="FF0000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ROLANDS &amp; ASSOCIATES Corporation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0" y="114300"/>
            <a:ext cx="9026013" cy="1665647"/>
          </a:xfrm>
          <a:prstGeom prst="rect">
            <a:avLst/>
          </a:prstGeom>
          <a:solidFill>
            <a:srgbClr val="E2FDBF"/>
          </a:solidFill>
          <a:ln w="50800">
            <a:noFill/>
            <a:round/>
            <a:headEnd type="diamond" w="med" len="med"/>
            <a:tailEnd type="stealth" w="med" len="med"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685924" y="323850"/>
            <a:ext cx="6096001" cy="5422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3598" tIns="41799" rIns="83598" bIns="41799" anchor="b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DejaVu LGC Sans" charset="0"/>
                <a:cs typeface="DejaVu LGC Sans" charset="0"/>
              </a:rPr>
              <a:t>Force Side Relationships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54700" y="2226519"/>
            <a:ext cx="8197920" cy="3728552"/>
            <a:chOff x="200" y="1341"/>
            <a:chExt cx="5693" cy="2589"/>
          </a:xfrm>
        </p:grpSpPr>
        <p:sp>
          <p:nvSpPr>
            <p:cNvPr id="16387" name="Oval 3"/>
            <p:cNvSpPr>
              <a:spLocks noChangeArrowheads="1"/>
            </p:cNvSpPr>
            <p:nvPr/>
          </p:nvSpPr>
          <p:spPr bwMode="auto">
            <a:xfrm>
              <a:off x="200" y="1721"/>
              <a:ext cx="1213" cy="888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0360" tIns="44280" rIns="90360" bIns="44280" anchor="ctr"/>
            <a:lstStyle/>
            <a:p>
              <a:pPr algn="ctr">
                <a:tabLst>
                  <a:tab pos="656650" algn="l"/>
                  <a:tab pos="1313299" algn="l"/>
                </a:tabLst>
              </a:pPr>
              <a:r>
                <a:rPr lang="en-US" b="1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Red</a:t>
              </a:r>
            </a:p>
            <a:p>
              <a:pPr algn="ctr">
                <a:tabLst>
                  <a:tab pos="656650" algn="l"/>
                  <a:tab pos="1313299" algn="l"/>
                </a:tabLst>
              </a:pPr>
              <a:r>
                <a:rPr lang="en-US" b="1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Forces</a:t>
              </a:r>
              <a:endParaRPr lang="en-US" b="1" dirty="0">
                <a:solidFill>
                  <a:srgbClr val="000000"/>
                </a:solidFill>
                <a:ea typeface="DejaVu LGC Sans" charset="0"/>
                <a:cs typeface="DejaVu LGC Sans" charset="0"/>
              </a:endParaRPr>
            </a:p>
          </p:txBody>
        </p:sp>
        <p:sp>
          <p:nvSpPr>
            <p:cNvPr id="16388" name="Oval 4"/>
            <p:cNvSpPr>
              <a:spLocks noChangeArrowheads="1"/>
            </p:cNvSpPr>
            <p:nvPr/>
          </p:nvSpPr>
          <p:spPr bwMode="auto">
            <a:xfrm>
              <a:off x="2222" y="1345"/>
              <a:ext cx="1212" cy="8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0360" tIns="44280" rIns="90360" bIns="44280" anchor="ctr"/>
            <a:lstStyle/>
            <a:p>
              <a:pPr algn="ctr">
                <a:tabLst>
                  <a:tab pos="656650" algn="l"/>
                  <a:tab pos="1313299" algn="l"/>
                </a:tabLst>
              </a:pPr>
              <a:r>
                <a:rPr lang="en-US" b="1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Blue</a:t>
              </a:r>
            </a:p>
            <a:p>
              <a:pPr algn="ctr">
                <a:tabLst>
                  <a:tab pos="656650" algn="l"/>
                  <a:tab pos="1313299" algn="l"/>
                </a:tabLst>
              </a:pPr>
              <a:r>
                <a:rPr lang="en-US" b="1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Forces</a:t>
              </a:r>
              <a:endParaRPr lang="en-US" b="1" dirty="0">
                <a:solidFill>
                  <a:srgbClr val="000000"/>
                </a:solidFill>
                <a:ea typeface="DejaVu LGC Sans" charset="0"/>
                <a:cs typeface="DejaVu LGC Sans" charset="0"/>
              </a:endParaRPr>
            </a:p>
          </p:txBody>
        </p:sp>
        <p:sp>
          <p:nvSpPr>
            <p:cNvPr id="16389" name="Oval 5"/>
            <p:cNvSpPr>
              <a:spLocks noChangeArrowheads="1"/>
            </p:cNvSpPr>
            <p:nvPr/>
          </p:nvSpPr>
          <p:spPr bwMode="auto">
            <a:xfrm>
              <a:off x="624" y="3042"/>
              <a:ext cx="1212" cy="888"/>
            </a:xfrm>
            <a:prstGeom prst="ellipse">
              <a:avLst/>
            </a:prstGeom>
            <a:solidFill>
              <a:srgbClr val="EF91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0360" tIns="44280" rIns="90360" bIns="44280" anchor="ctr"/>
            <a:lstStyle/>
            <a:p>
              <a:pPr algn="ctr">
                <a:tabLst>
                  <a:tab pos="656650" algn="l"/>
                  <a:tab pos="1313299" algn="l"/>
                </a:tabLst>
              </a:pPr>
              <a:r>
                <a:rPr lang="en-US" b="1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Orange</a:t>
              </a:r>
            </a:p>
            <a:p>
              <a:pPr algn="ctr">
                <a:tabLst>
                  <a:tab pos="656650" algn="l"/>
                  <a:tab pos="1313299" algn="l"/>
                </a:tabLst>
              </a:pPr>
              <a:r>
                <a:rPr lang="en-US" b="1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Forces</a:t>
              </a:r>
              <a:endParaRPr lang="en-US" b="1" dirty="0">
                <a:solidFill>
                  <a:srgbClr val="000000"/>
                </a:solidFill>
                <a:ea typeface="DejaVu LGC Sans" charset="0"/>
                <a:cs typeface="DejaVu LGC Sans" charset="0"/>
              </a:endParaRPr>
            </a:p>
          </p:txBody>
        </p:sp>
        <p:sp>
          <p:nvSpPr>
            <p:cNvPr id="16390" name="Oval 6"/>
            <p:cNvSpPr>
              <a:spLocks noChangeArrowheads="1"/>
            </p:cNvSpPr>
            <p:nvPr/>
          </p:nvSpPr>
          <p:spPr bwMode="auto">
            <a:xfrm>
              <a:off x="2739" y="2854"/>
              <a:ext cx="1212" cy="888"/>
            </a:xfrm>
            <a:prstGeom prst="ellipse">
              <a:avLst/>
            </a:prstGeom>
            <a:solidFill>
              <a:srgbClr val="FFFFCC"/>
            </a:solidFill>
            <a:ln w="12600">
              <a:solidFill>
                <a:srgbClr val="00FF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0360" tIns="44280" rIns="90360" bIns="44280" anchor="ctr"/>
            <a:lstStyle/>
            <a:p>
              <a:pPr algn="ctr">
                <a:tabLst>
                  <a:tab pos="656650" algn="l"/>
                  <a:tab pos="1313299" algn="l"/>
                </a:tabLst>
              </a:pPr>
              <a:r>
                <a:rPr lang="en-US" b="1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White</a:t>
              </a:r>
            </a:p>
            <a:p>
              <a:pPr algn="ctr">
                <a:tabLst>
                  <a:tab pos="656650" algn="l"/>
                  <a:tab pos="1313299" algn="l"/>
                </a:tabLst>
              </a:pPr>
              <a:r>
                <a:rPr lang="en-US" b="1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Forces</a:t>
              </a:r>
              <a:endParaRPr lang="en-US" b="1" dirty="0">
                <a:solidFill>
                  <a:srgbClr val="000000"/>
                </a:solidFill>
                <a:ea typeface="DejaVu LGC Sans" charset="0"/>
                <a:cs typeface="DejaVu LGC Sans" charset="0"/>
              </a:endParaRPr>
            </a:p>
          </p:txBody>
        </p:sp>
        <p:sp>
          <p:nvSpPr>
            <p:cNvPr id="16413" name="Rectangle 29"/>
            <p:cNvSpPr>
              <a:spLocks noChangeArrowheads="1"/>
            </p:cNvSpPr>
            <p:nvPr/>
          </p:nvSpPr>
          <p:spPr bwMode="auto">
            <a:xfrm>
              <a:off x="4061" y="1341"/>
              <a:ext cx="1832" cy="1344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90360" tIns="44280" rIns="90360" bIns="44280">
              <a:spAutoFit/>
            </a:bodyPr>
            <a:lstStyle/>
            <a:p>
              <a:pPr>
                <a:tabLst>
                  <a:tab pos="656650" algn="l"/>
                  <a:tab pos="1313299" algn="l"/>
                  <a:tab pos="1969949" algn="l"/>
                  <a:tab pos="2626599" algn="l"/>
                </a:tabLst>
              </a:pPr>
              <a:r>
                <a:rPr lang="en-US" sz="1400" dirty="0" smtClean="0">
                  <a:latin typeface="+mn-lt"/>
                  <a:ea typeface="DejaVu LGC Sans" charset="0"/>
                  <a:cs typeface="DejaVu LGC Sans" charset="0"/>
                </a:rPr>
                <a:t>Affects Force Interactions</a:t>
              </a:r>
            </a:p>
            <a:p>
              <a:pPr>
                <a:tabLst>
                  <a:tab pos="656650" algn="l"/>
                  <a:tab pos="1313299" algn="l"/>
                  <a:tab pos="1969949" algn="l"/>
                  <a:tab pos="2626599" algn="l"/>
                </a:tabLst>
              </a:pPr>
              <a:endParaRPr lang="en-US" sz="800" b="0" dirty="0">
                <a:latin typeface="+mn-lt"/>
                <a:ea typeface="DejaVu LGC Sans" charset="0"/>
                <a:cs typeface="DejaVu LGC Sans" charset="0"/>
              </a:endParaRPr>
            </a:p>
            <a:p>
              <a:pPr>
                <a:buClr>
                  <a:srgbClr val="FFFFCC"/>
                </a:buClr>
                <a:buFont typeface="Arial" charset="0"/>
                <a:buChar char="•"/>
                <a:tabLst>
                  <a:tab pos="656650" algn="l"/>
                  <a:tab pos="1313299" algn="l"/>
                  <a:tab pos="1969949" algn="l"/>
                  <a:tab pos="2626599" algn="l"/>
                </a:tabLst>
              </a:pPr>
              <a:r>
                <a:rPr lang="en-US" sz="1400" b="0" dirty="0">
                  <a:latin typeface="+mn-lt"/>
                  <a:ea typeface="DejaVu LGC Sans" charset="0"/>
                  <a:cs typeface="DejaVu LGC Sans" charset="0"/>
                </a:rPr>
                <a:t> Coalition Air Operations</a:t>
              </a:r>
            </a:p>
            <a:p>
              <a:pPr>
                <a:buClr>
                  <a:srgbClr val="FFFFCC"/>
                </a:buClr>
                <a:buFont typeface="Arial" charset="0"/>
                <a:buChar char="•"/>
                <a:tabLst>
                  <a:tab pos="656650" algn="l"/>
                  <a:tab pos="1313299" algn="l"/>
                  <a:tab pos="1969949" algn="l"/>
                  <a:tab pos="2626599" algn="l"/>
                </a:tabLst>
              </a:pPr>
              <a:r>
                <a:rPr lang="en-US" sz="1400" b="0" dirty="0">
                  <a:latin typeface="+mn-lt"/>
                  <a:ea typeface="DejaVu LGC Sans" charset="0"/>
                  <a:cs typeface="DejaVu LGC Sans" charset="0"/>
                </a:rPr>
                <a:t> Joint Naval Operations</a:t>
              </a:r>
            </a:p>
            <a:p>
              <a:pPr>
                <a:buClr>
                  <a:srgbClr val="FFFFCC"/>
                </a:buClr>
                <a:buFont typeface="Arial" charset="0"/>
                <a:buChar char="•"/>
                <a:tabLst>
                  <a:tab pos="656650" algn="l"/>
                  <a:tab pos="1313299" algn="l"/>
                  <a:tab pos="1969949" algn="l"/>
                  <a:tab pos="2626599" algn="l"/>
                </a:tabLst>
              </a:pPr>
              <a:r>
                <a:rPr lang="en-US" sz="1400" b="0" dirty="0">
                  <a:latin typeface="+mn-lt"/>
                  <a:ea typeface="DejaVu LGC Sans" charset="0"/>
                  <a:cs typeface="DejaVu LGC Sans" charset="0"/>
                </a:rPr>
                <a:t> </a:t>
              </a:r>
              <a:r>
                <a:rPr lang="en-US" sz="1400" b="0" dirty="0" err="1">
                  <a:latin typeface="+mn-lt"/>
                  <a:ea typeface="DejaVu LGC Sans" charset="0"/>
                  <a:cs typeface="DejaVu LGC Sans" charset="0"/>
                </a:rPr>
                <a:t>Lanchester</a:t>
              </a:r>
              <a:r>
                <a:rPr lang="en-US" sz="1400" b="0" dirty="0">
                  <a:latin typeface="+mn-lt"/>
                  <a:ea typeface="DejaVu LGC Sans" charset="0"/>
                  <a:cs typeface="DejaVu LGC Sans" charset="0"/>
                </a:rPr>
                <a:t> Combat</a:t>
              </a:r>
            </a:p>
            <a:p>
              <a:pPr>
                <a:buClr>
                  <a:srgbClr val="FFFFCC"/>
                </a:buClr>
                <a:buFont typeface="Arial" charset="0"/>
                <a:buChar char="•"/>
                <a:tabLst>
                  <a:tab pos="656650" algn="l"/>
                  <a:tab pos="1313299" algn="l"/>
                  <a:tab pos="1969949" algn="l"/>
                  <a:tab pos="2626599" algn="l"/>
                </a:tabLst>
              </a:pPr>
              <a:r>
                <a:rPr lang="en-US" sz="1400" b="0" dirty="0">
                  <a:latin typeface="+mn-lt"/>
                  <a:ea typeface="DejaVu LGC Sans" charset="0"/>
                  <a:cs typeface="DejaVu LGC Sans" charset="0"/>
                </a:rPr>
                <a:t> Coalition Logistics</a:t>
              </a:r>
            </a:p>
            <a:p>
              <a:pPr>
                <a:buClr>
                  <a:srgbClr val="FFFFCC"/>
                </a:buClr>
                <a:buFont typeface="Arial" charset="0"/>
                <a:buChar char="•"/>
                <a:tabLst>
                  <a:tab pos="656650" algn="l"/>
                  <a:tab pos="1313299" algn="l"/>
                  <a:tab pos="1969949" algn="l"/>
                  <a:tab pos="2626599" algn="l"/>
                </a:tabLst>
              </a:pPr>
              <a:r>
                <a:rPr lang="en-US" sz="1400" b="0" dirty="0">
                  <a:latin typeface="+mn-lt"/>
                  <a:ea typeface="DejaVu LGC Sans" charset="0"/>
                  <a:cs typeface="DejaVu LGC Sans" charset="0"/>
                </a:rPr>
                <a:t> Sharing Intelligence</a:t>
              </a:r>
            </a:p>
            <a:p>
              <a:pPr>
                <a:buClr>
                  <a:srgbClr val="FFFFCC"/>
                </a:buClr>
                <a:buFont typeface="Arial" charset="0"/>
                <a:buChar char="•"/>
                <a:tabLst>
                  <a:tab pos="656650" algn="l"/>
                  <a:tab pos="1313299" algn="l"/>
                  <a:tab pos="1969949" algn="l"/>
                  <a:tab pos="2626599" algn="l"/>
                </a:tabLst>
              </a:pPr>
              <a:r>
                <a:rPr lang="en-US" sz="1400" b="0" dirty="0">
                  <a:latin typeface="+mn-lt"/>
                  <a:ea typeface="DejaVu LGC Sans" charset="0"/>
                  <a:cs typeface="DejaVu LGC Sans" charset="0"/>
                </a:rPr>
                <a:t> </a:t>
              </a:r>
              <a:r>
                <a:rPr lang="en-US" sz="1400" b="0" dirty="0" smtClean="0">
                  <a:latin typeface="+mn-lt"/>
                  <a:ea typeface="DejaVu LGC Sans" charset="0"/>
                  <a:cs typeface="DejaVu LGC Sans" charset="0"/>
                </a:rPr>
                <a:t>Others</a:t>
              </a:r>
            </a:p>
            <a:p>
              <a:pPr>
                <a:buClr>
                  <a:srgbClr val="FFFFCC"/>
                </a:buClr>
                <a:tabLst>
                  <a:tab pos="656650" algn="l"/>
                  <a:tab pos="1313299" algn="l"/>
                  <a:tab pos="1969949" algn="l"/>
                  <a:tab pos="2626599" algn="l"/>
                </a:tabLst>
              </a:pPr>
              <a:endParaRPr lang="en-US" sz="1400" b="0" dirty="0">
                <a:latin typeface="+mn-lt"/>
                <a:ea typeface="DejaVu LGC Sans" charset="0"/>
                <a:cs typeface="DejaVu LGC Sans" charset="0"/>
              </a:endParaRPr>
            </a:p>
          </p:txBody>
        </p:sp>
      </p:grpSp>
      <p:cxnSp>
        <p:nvCxnSpPr>
          <p:cNvPr id="34" name="Straight Connector 33"/>
          <p:cNvCxnSpPr/>
          <p:nvPr/>
        </p:nvCxnSpPr>
        <p:spPr bwMode="auto">
          <a:xfrm>
            <a:off x="171450" y="971550"/>
            <a:ext cx="8829675" cy="9525"/>
          </a:xfrm>
          <a:prstGeom prst="line">
            <a:avLst/>
          </a:prstGeom>
          <a:solidFill>
            <a:srgbClr val="FF0000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261705" y="1164679"/>
            <a:ext cx="3000500" cy="73575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360" tIns="44280" rIns="90360" bIns="44280">
            <a:spAutoFit/>
          </a:bodyPr>
          <a:lstStyle/>
          <a:p>
            <a:pPr>
              <a:buClr>
                <a:srgbClr val="FFFFCC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</a:tabLst>
            </a:pPr>
            <a:r>
              <a:rPr lang="en-US" sz="1400" b="0" dirty="0">
                <a:latin typeface="+mn-lt"/>
                <a:ea typeface="DejaVu LGC Sans" charset="0"/>
                <a:cs typeface="DejaVu LGC Sans" charset="0"/>
              </a:rPr>
              <a:t> Non-Symmetric</a:t>
            </a:r>
          </a:p>
          <a:p>
            <a:pPr>
              <a:buClr>
                <a:srgbClr val="FFFFCC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</a:tabLst>
            </a:pPr>
            <a:r>
              <a:rPr lang="en-US" sz="1400" b="0" dirty="0">
                <a:latin typeface="+mn-lt"/>
                <a:ea typeface="DejaVu LGC Sans" charset="0"/>
                <a:cs typeface="DejaVu LGC Sans" charset="0"/>
              </a:rPr>
              <a:t> Based on </a:t>
            </a:r>
            <a:r>
              <a:rPr lang="en-US" sz="1400" b="0" dirty="0" smtClean="0">
                <a:latin typeface="+mn-lt"/>
                <a:ea typeface="DejaVu LGC Sans" charset="0"/>
                <a:cs typeface="DejaVu LGC Sans" charset="0"/>
              </a:rPr>
              <a:t>Perceptions</a:t>
            </a:r>
          </a:p>
          <a:p>
            <a:pPr>
              <a:buClr>
                <a:srgbClr val="FFFFCC"/>
              </a:buClr>
              <a:buFont typeface="Arial" charset="0"/>
              <a:buChar char="•"/>
              <a:tabLst>
                <a:tab pos="656650" algn="l"/>
                <a:tab pos="1313299" algn="l"/>
                <a:tab pos="1969949" algn="l"/>
              </a:tabLst>
            </a:pPr>
            <a:r>
              <a:rPr lang="en-US" sz="1400" b="0" dirty="0" smtClean="0">
                <a:latin typeface="+mn-lt"/>
                <a:ea typeface="DejaVu LGC Sans" charset="0"/>
                <a:cs typeface="DejaVu LGC Sans" charset="0"/>
              </a:rPr>
              <a:t> Reflect s Real World Complexities</a:t>
            </a:r>
            <a:endParaRPr lang="en-US" sz="1400" b="0" dirty="0">
              <a:latin typeface="+mn-lt"/>
              <a:ea typeface="DejaVu LGC Sans" charset="0"/>
              <a:cs typeface="DejaVu LGC Sans" charset="0"/>
            </a:endParaRPr>
          </a:p>
        </p:txBody>
      </p:sp>
    </p:spTree>
  </p:cSld>
  <p:clrMapOvr>
    <a:masterClrMapping/>
  </p:clrMapOvr>
  <p:transition spd="med" advTm="512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TLS3.4">
  <a:themeElements>
    <a:clrScheme name="R_and_A_standard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R_and_A_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0800">
          <a:solidFill>
            <a:srgbClr val="00FF00"/>
          </a:solidFill>
          <a:round/>
          <a:headEnd type="diamond" w="med" len="med"/>
          <a:tailEnd type="stealth" w="med" len="med"/>
        </a:ln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_and_A_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_and_A_stand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_and_A_stand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_and_A_stand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_and_A_stand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_and_A_stand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_and_A_stand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_and_A_stand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_and_A_stand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_and_A_stand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_and_A_stand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_and_A_stand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JTLS3.4</Template>
  <TotalTime>12477</TotalTime>
  <Words>925</Words>
  <Application>Microsoft Office PowerPoint</Application>
  <PresentationFormat>On-screen Show (4:3)</PresentationFormat>
  <Paragraphs>516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JTLS3.4</vt:lpstr>
      <vt:lpstr>Custom Design</vt:lpstr>
      <vt:lpstr>Joint Theater Level Simulation JTLS</vt:lpstr>
      <vt:lpstr>Slide 2</vt:lpstr>
      <vt:lpstr>Slide 3</vt:lpstr>
      <vt:lpstr>JTLS Levels of Support</vt:lpstr>
      <vt:lpstr>Analysis</vt:lpstr>
      <vt:lpstr>Ops Support</vt:lpstr>
      <vt:lpstr>Training / Exercise</vt:lpstr>
      <vt:lpstr>Slide 8</vt:lpstr>
      <vt:lpstr>Slide 9</vt:lpstr>
      <vt:lpstr>Slide 10</vt:lpstr>
      <vt:lpstr>Slide 11</vt:lpstr>
      <vt:lpstr>Slide 12</vt:lpstr>
      <vt:lpstr>Slide 13</vt:lpstr>
      <vt:lpstr>Slide 14</vt:lpstr>
      <vt:lpstr>Wargaming Organization</vt:lpstr>
      <vt:lpstr>Slide 16</vt:lpstr>
      <vt:lpstr>Slide 17</vt:lpstr>
      <vt:lpstr>Slide 18</vt:lpstr>
      <vt:lpstr>Questions</vt:lpstr>
    </vt:vector>
  </TitlesOfParts>
  <Company>Sony Electronics,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JTLS 3.4</dc:title>
  <dc:creator>ellen</dc:creator>
  <cp:lastModifiedBy>Administrator</cp:lastModifiedBy>
  <cp:revision>1004</cp:revision>
  <cp:lastPrinted>2012-05-18T20:38:53Z</cp:lastPrinted>
  <dcterms:created xsi:type="dcterms:W3CDTF">2012-03-17T10:50:36Z</dcterms:created>
  <dcterms:modified xsi:type="dcterms:W3CDTF">2012-08-23T16:16:18Z</dcterms:modified>
</cp:coreProperties>
</file>